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9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754142-DA1C-4C45-85E7-12DA2EE324A7}" type="datetimeFigureOut">
              <a:rPr lang="zh-TW" altLang="en-US" smtClean="0"/>
              <a:t>2010/7/14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7091B6-CB90-4791-A0B1-DE2BE9CB234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CEF644-F857-4469-91C2-A74BACC77C67}" type="slidenum">
              <a:rPr lang="en-US" altLang="zh-TW" smtClean="0"/>
              <a:pPr/>
              <a:t>6</a:t>
            </a:fld>
            <a:endParaRPr lang="en-US" altLang="zh-TW" smtClean="0"/>
          </a:p>
        </p:txBody>
      </p:sp>
      <p:sp>
        <p:nvSpPr>
          <p:cNvPr id="62157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6215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ln/>
        </p:spPr>
        <p:txBody>
          <a:bodyPr/>
          <a:lstStyle/>
          <a:p>
            <a:pPr eaLnBrk="1" hangingPunct="1"/>
            <a:r>
              <a:rPr lang="zh-TW" altLang="en-US" smtClean="0"/>
              <a:t>我們現有的通路優勢別人不容易作大</a:t>
            </a:r>
            <a:r>
              <a:rPr lang="en-US" altLang="zh-TW" smtClean="0"/>
              <a:t>: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76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67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C79135E-A301-4033-95AC-01119BF88BB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6FF6F-D83F-40CC-9A79-776AAA8CC23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C2F1D-1F1A-455E-9C7D-7872E633EA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gg@cs.ntust.edu.tw" TargetMode="Externa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6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B0D82C-31B2-4484-90AD-3FA87F1C01EF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92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</a:rPr>
              <a:t>知識管理成效</a:t>
            </a:r>
            <a:r>
              <a:rPr lang="zh-TW" altLang="en-US" smtClean="0"/>
              <a:t>評估</a:t>
            </a:r>
          </a:p>
        </p:txBody>
      </p:sp>
      <p:sp>
        <p:nvSpPr>
          <p:cNvPr id="925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268413"/>
            <a:ext cx="7056437" cy="44958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smtClean="0">
                <a:latin typeface="標楷體" pitchFamily="65" charset="-120"/>
              </a:rPr>
              <a:t>傳統的財務績效評估模式只能衡量過去發生的事（落後的結果因素），不能評估</a:t>
            </a:r>
            <a:r>
              <a:rPr lang="zh-TW" altLang="en-US" sz="2400" smtClean="0">
                <a:solidFill>
                  <a:srgbClr val="99CCFF"/>
                </a:solidFill>
                <a:latin typeface="標楷體" pitchFamily="65" charset="-120"/>
              </a:rPr>
              <a:t>企業前瞻性的投資（領先的驅動因素）</a:t>
            </a:r>
            <a:r>
              <a:rPr lang="zh-TW" altLang="en-US" sz="2400" smtClean="0">
                <a:latin typeface="標楷體" pitchFamily="65" charset="-120"/>
              </a:rPr>
              <a:t>，亦無法表達無形資產和智慧資產的價值，更無法從中得知企業的成長，及經理人未來會將企業帶往那一個方向。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smtClean="0"/>
              <a:t>「平衡計分卡」是一個由策略衍生出來的績效衡量新架構，它透過財務構面、顧客構面、企業內部流程構面、與學習與成長等四大構面，來考核一個組織的績效。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smtClean="0"/>
              <a:t>財務構面為</a:t>
            </a:r>
            <a:r>
              <a:rPr lang="zh-TW" altLang="en-US" sz="2400" smtClean="0">
                <a:solidFill>
                  <a:schemeClr val="accent1"/>
                </a:solidFill>
              </a:rPr>
              <a:t>成果</a:t>
            </a:r>
            <a:r>
              <a:rPr lang="en-US" altLang="zh-TW" sz="2400" smtClean="0">
                <a:solidFill>
                  <a:schemeClr val="accent1"/>
                </a:solidFill>
              </a:rPr>
              <a:t>(Outcome)</a:t>
            </a:r>
            <a:r>
              <a:rPr lang="zh-TW" altLang="en-US" sz="2400" smtClean="0">
                <a:solidFill>
                  <a:schemeClr val="accent1"/>
                </a:solidFill>
              </a:rPr>
              <a:t>量度</a:t>
            </a:r>
            <a:r>
              <a:rPr lang="zh-TW" altLang="en-US" sz="2400" smtClean="0"/>
              <a:t>。顧客、企業內部流程、學習與成長等構面為</a:t>
            </a:r>
            <a:r>
              <a:rPr lang="zh-TW" altLang="en-US" sz="2400" smtClean="0">
                <a:solidFill>
                  <a:srgbClr val="FF0000"/>
                </a:solidFill>
              </a:rPr>
              <a:t>績效驅動</a:t>
            </a:r>
            <a:r>
              <a:rPr lang="en-US" altLang="zh-TW" sz="2400" smtClean="0">
                <a:solidFill>
                  <a:srgbClr val="FF0000"/>
                </a:solidFill>
              </a:rPr>
              <a:t>(Performance Driver)</a:t>
            </a:r>
            <a:r>
              <a:rPr lang="zh-TW" altLang="en-US" sz="2400" smtClean="0"/>
              <a:t>因素。</a:t>
            </a:r>
          </a:p>
          <a:p>
            <a:pPr eaLnBrk="1" hangingPunct="1">
              <a:lnSpc>
                <a:spcPct val="90000"/>
              </a:lnSpc>
            </a:pPr>
            <a:endParaRPr lang="en-US" altLang="zh-TW" sz="2400" smtClean="0"/>
          </a:p>
        </p:txBody>
      </p:sp>
      <p:pic>
        <p:nvPicPr>
          <p:cNvPr id="302085" name="Picture 4" descr="j0234750"/>
          <p:cNvPicPr>
            <a:picLocks noChangeAspect="1" noChangeArrowheads="1" noCrop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7235825" y="4851400"/>
            <a:ext cx="1641475" cy="1163638"/>
          </a:xfrm>
          <a:noFill/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5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5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5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5699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5BA693-ADFB-40B1-9222-B981C08E4EBE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176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FFFF99"/>
                </a:solidFill>
              </a:rPr>
              <a:t>策略執行的障礙</a:t>
            </a:r>
          </a:p>
        </p:txBody>
      </p:sp>
      <p:sp>
        <p:nvSpPr>
          <p:cNvPr id="1764355" name="AutoShape 3"/>
          <p:cNvSpPr>
            <a:spLocks noChangeArrowheads="1"/>
          </p:cNvSpPr>
          <p:nvPr/>
        </p:nvSpPr>
        <p:spPr bwMode="auto">
          <a:xfrm>
            <a:off x="684213" y="1484313"/>
            <a:ext cx="2303462" cy="1296987"/>
          </a:xfrm>
          <a:prstGeom prst="irregularSeal1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zh-TW" sz="1600">
              <a:solidFill>
                <a:schemeClr val="bg2"/>
              </a:solidFill>
              <a:ea typeface="標楷體" pitchFamily="65" charset="-120"/>
            </a:endParaRPr>
          </a:p>
          <a:p>
            <a:pPr algn="ctr"/>
            <a:r>
              <a:rPr lang="en-US" altLang="zh-TW" sz="1400">
                <a:solidFill>
                  <a:schemeClr val="bg2"/>
                </a:solidFill>
                <a:ea typeface="標楷體" pitchFamily="65" charset="-120"/>
              </a:rPr>
              <a:t>70% CEOs</a:t>
            </a:r>
            <a:r>
              <a:rPr lang="zh-TW" altLang="en-US" sz="1400">
                <a:solidFill>
                  <a:schemeClr val="bg2"/>
                </a:solidFill>
                <a:ea typeface="標楷體" pitchFamily="65" charset="-120"/>
              </a:rPr>
              <a:t>失敗</a:t>
            </a:r>
          </a:p>
          <a:p>
            <a:pPr algn="ctr"/>
            <a:r>
              <a:rPr lang="zh-TW" altLang="en-US" sz="1400">
                <a:solidFill>
                  <a:schemeClr val="bg2"/>
                </a:solidFill>
                <a:ea typeface="標楷體" pitchFamily="65" charset="-120"/>
              </a:rPr>
              <a:t>源自於不當的執行</a:t>
            </a:r>
          </a:p>
          <a:p>
            <a:pPr algn="ctr"/>
            <a:endParaRPr lang="en-US" altLang="zh-TW" sz="1400">
              <a:solidFill>
                <a:schemeClr val="bg2"/>
              </a:solidFill>
              <a:latin typeface="Times New Roman" pitchFamily="18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547813" y="1916113"/>
            <a:ext cx="6465887" cy="3763962"/>
            <a:chOff x="975" y="1207"/>
            <a:chExt cx="4073" cy="2371"/>
          </a:xfrm>
        </p:grpSpPr>
        <p:sp>
          <p:nvSpPr>
            <p:cNvPr id="303110" name="Oval 5"/>
            <p:cNvSpPr>
              <a:spLocks noChangeArrowheads="1"/>
            </p:cNvSpPr>
            <p:nvPr/>
          </p:nvSpPr>
          <p:spPr bwMode="auto">
            <a:xfrm>
              <a:off x="2290" y="1207"/>
              <a:ext cx="1360" cy="545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>
                  <a:solidFill>
                    <a:srgbClr val="0000FF"/>
                  </a:solidFill>
                  <a:latin typeface="Times New Roman" pitchFamily="18" charset="0"/>
                  <a:ea typeface="標楷體" pitchFamily="65" charset="-120"/>
                </a:rPr>
                <a:t>只有</a:t>
              </a:r>
              <a:r>
                <a:rPr lang="en-US" altLang="zh-TW" sz="1400">
                  <a:solidFill>
                    <a:srgbClr val="0000FF"/>
                  </a:solidFill>
                  <a:latin typeface="Times New Roman" pitchFamily="18" charset="0"/>
                  <a:ea typeface="標楷體" pitchFamily="65" charset="-120"/>
                </a:rPr>
                <a:t>10%</a:t>
              </a:r>
              <a:r>
                <a:rPr lang="zh-TW" altLang="en-US" sz="1400">
                  <a:solidFill>
                    <a:srgbClr val="0000FF"/>
                  </a:solidFill>
                  <a:latin typeface="Times New Roman" pitchFamily="18" charset="0"/>
                  <a:ea typeface="標楷體" pitchFamily="65" charset="-120"/>
                </a:rPr>
                <a:t>的組織確實執行</a:t>
              </a:r>
            </a:p>
            <a:p>
              <a:pPr algn="ctr"/>
              <a:r>
                <a:rPr lang="zh-TW" altLang="en-US" sz="1400">
                  <a:solidFill>
                    <a:srgbClr val="0000FF"/>
                  </a:solidFill>
                  <a:latin typeface="Times New Roman" pitchFamily="18" charset="0"/>
                  <a:ea typeface="標楷體" pitchFamily="65" charset="-120"/>
                </a:rPr>
                <a:t>我們的策略</a:t>
              </a:r>
            </a:p>
          </p:txBody>
        </p:sp>
        <p:sp>
          <p:nvSpPr>
            <p:cNvPr id="303111" name="Rectangle 6"/>
            <p:cNvSpPr>
              <a:spLocks noChangeArrowheads="1"/>
            </p:cNvSpPr>
            <p:nvPr/>
          </p:nvSpPr>
          <p:spPr bwMode="auto">
            <a:xfrm>
              <a:off x="1746" y="1933"/>
              <a:ext cx="2359" cy="318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400" b="1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</a:rPr>
                <a:t>策略執行的障礙</a:t>
              </a:r>
            </a:p>
          </p:txBody>
        </p:sp>
        <p:sp>
          <p:nvSpPr>
            <p:cNvPr id="303112" name="Line 7"/>
            <p:cNvSpPr>
              <a:spLocks noChangeShapeType="1"/>
            </p:cNvSpPr>
            <p:nvPr/>
          </p:nvSpPr>
          <p:spPr bwMode="auto">
            <a:xfrm flipH="1">
              <a:off x="2154" y="1632"/>
              <a:ext cx="200" cy="2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3113" name="Line 8"/>
            <p:cNvSpPr>
              <a:spLocks noChangeShapeType="1"/>
            </p:cNvSpPr>
            <p:nvPr/>
          </p:nvSpPr>
          <p:spPr bwMode="auto">
            <a:xfrm flipH="1">
              <a:off x="1655" y="2261"/>
              <a:ext cx="273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975" y="2704"/>
              <a:ext cx="905" cy="874"/>
              <a:chOff x="1474" y="2704"/>
              <a:chExt cx="680" cy="771"/>
            </a:xfrm>
          </p:grpSpPr>
          <p:sp>
            <p:nvSpPr>
              <p:cNvPr id="303129" name="Rectangle 10"/>
              <p:cNvSpPr>
                <a:spLocks noChangeArrowheads="1"/>
              </p:cNvSpPr>
              <p:nvPr/>
            </p:nvSpPr>
            <p:spPr bwMode="auto">
              <a:xfrm>
                <a:off x="1474" y="2704"/>
                <a:ext cx="680" cy="272"/>
              </a:xfrm>
              <a:prstGeom prst="rect">
                <a:avLst/>
              </a:prstGeom>
              <a:solidFill>
                <a:srgbClr val="FF99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zh-TW" altLang="en-US" b="1">
                    <a:solidFill>
                      <a:srgbClr val="00FF00"/>
                    </a:solidFill>
                    <a:latin typeface="Times New Roman" pitchFamily="18" charset="0"/>
                    <a:ea typeface="標楷體" pitchFamily="65" charset="-120"/>
                  </a:rPr>
                  <a:t>願景障礙</a:t>
                </a:r>
              </a:p>
            </p:txBody>
          </p:sp>
          <p:sp>
            <p:nvSpPr>
              <p:cNvPr id="303130" name="Rectangle 11"/>
              <p:cNvSpPr>
                <a:spLocks noChangeArrowheads="1"/>
              </p:cNvSpPr>
              <p:nvPr/>
            </p:nvSpPr>
            <p:spPr bwMode="auto">
              <a:xfrm>
                <a:off x="1474" y="2976"/>
                <a:ext cx="680" cy="499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r>
                  <a:rPr lang="zh-TW" altLang="en-US" sz="1400">
                    <a:solidFill>
                      <a:srgbClr val="0000FF"/>
                    </a:solidFill>
                    <a:ea typeface="標楷體" pitchFamily="65" charset="-120"/>
                  </a:rPr>
                  <a:t>只有</a:t>
                </a:r>
                <a:r>
                  <a:rPr lang="en-US" altLang="zh-TW" sz="1400">
                    <a:solidFill>
                      <a:srgbClr val="0000FF"/>
                    </a:solidFill>
                    <a:ea typeface="標楷體" pitchFamily="65" charset="-120"/>
                  </a:rPr>
                  <a:t>5%</a:t>
                </a:r>
                <a:r>
                  <a:rPr lang="zh-TW" altLang="en-US" sz="1400">
                    <a:solidFill>
                      <a:srgbClr val="0000FF"/>
                    </a:solidFill>
                    <a:ea typeface="標楷體" pitchFamily="65" charset="-120"/>
                  </a:rPr>
                  <a:t>的員工了</a:t>
                </a:r>
              </a:p>
              <a:p>
                <a:r>
                  <a:rPr lang="zh-TW" altLang="en-US" sz="1400">
                    <a:solidFill>
                      <a:srgbClr val="0000FF"/>
                    </a:solidFill>
                    <a:ea typeface="標楷體" pitchFamily="65" charset="-120"/>
                  </a:rPr>
                  <a:t>解公司的策略</a:t>
                </a:r>
              </a:p>
            </p:txBody>
          </p:sp>
        </p:grpSp>
        <p:sp>
          <p:nvSpPr>
            <p:cNvPr id="303115" name="Rectangle 12"/>
            <p:cNvSpPr>
              <a:spLocks noChangeArrowheads="1"/>
            </p:cNvSpPr>
            <p:nvPr/>
          </p:nvSpPr>
          <p:spPr bwMode="auto">
            <a:xfrm>
              <a:off x="2064" y="2704"/>
              <a:ext cx="878" cy="317"/>
            </a:xfrm>
            <a:prstGeom prst="rect">
              <a:avLst/>
            </a:prstGeom>
            <a:solidFill>
              <a:srgbClr val="FF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rgbClr val="00FF00"/>
                  </a:solidFill>
                  <a:latin typeface="Times New Roman" pitchFamily="18" charset="0"/>
                  <a:ea typeface="標楷體" pitchFamily="65" charset="-120"/>
                </a:rPr>
                <a:t>人員障礙</a:t>
              </a:r>
            </a:p>
          </p:txBody>
        </p:sp>
        <p:sp>
          <p:nvSpPr>
            <p:cNvPr id="303116" name="Rectangle 13"/>
            <p:cNvSpPr>
              <a:spLocks noChangeArrowheads="1"/>
            </p:cNvSpPr>
            <p:nvPr/>
          </p:nvSpPr>
          <p:spPr bwMode="auto">
            <a:xfrm>
              <a:off x="2064" y="3016"/>
              <a:ext cx="878" cy="555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r>
                <a:rPr lang="zh-TW" altLang="en-US" sz="1400">
                  <a:solidFill>
                    <a:srgbClr val="0000FF"/>
                  </a:solidFill>
                  <a:ea typeface="標楷體" pitchFamily="65" charset="-120"/>
                </a:rPr>
                <a:t>只有</a:t>
              </a:r>
              <a:r>
                <a:rPr lang="en-US" altLang="zh-TW" sz="1400">
                  <a:solidFill>
                    <a:srgbClr val="0000FF"/>
                  </a:solidFill>
                  <a:ea typeface="標楷體" pitchFamily="65" charset="-120"/>
                </a:rPr>
                <a:t>25%</a:t>
              </a:r>
              <a:r>
                <a:rPr lang="zh-TW" altLang="en-US" sz="1400">
                  <a:solidFill>
                    <a:srgbClr val="0000FF"/>
                  </a:solidFill>
                  <a:ea typeface="標楷體" pitchFamily="65" charset="-120"/>
                </a:rPr>
                <a:t>的管理</a:t>
              </a:r>
            </a:p>
            <a:p>
              <a:r>
                <a:rPr lang="zh-TW" altLang="en-US" sz="1400">
                  <a:solidFill>
                    <a:srgbClr val="0000FF"/>
                  </a:solidFill>
                  <a:ea typeface="標楷體" pitchFamily="65" charset="-120"/>
                </a:rPr>
                <a:t>人員的獎酬制度</a:t>
              </a:r>
            </a:p>
            <a:p>
              <a:r>
                <a:rPr lang="zh-TW" altLang="en-US" sz="1400">
                  <a:solidFill>
                    <a:srgbClr val="0000FF"/>
                  </a:solidFill>
                  <a:ea typeface="標楷體" pitchFamily="65" charset="-120"/>
                </a:rPr>
                <a:t>與策略有所連結</a:t>
              </a:r>
            </a:p>
          </p:txBody>
        </p: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3107" y="2704"/>
              <a:ext cx="895" cy="862"/>
              <a:chOff x="1474" y="2704"/>
              <a:chExt cx="680" cy="771"/>
            </a:xfrm>
          </p:grpSpPr>
          <p:sp>
            <p:nvSpPr>
              <p:cNvPr id="303127" name="Rectangle 15"/>
              <p:cNvSpPr>
                <a:spLocks noChangeArrowheads="1"/>
              </p:cNvSpPr>
              <p:nvPr/>
            </p:nvSpPr>
            <p:spPr bwMode="auto">
              <a:xfrm>
                <a:off x="1474" y="2704"/>
                <a:ext cx="680" cy="272"/>
              </a:xfrm>
              <a:prstGeom prst="rect">
                <a:avLst/>
              </a:prstGeom>
              <a:solidFill>
                <a:srgbClr val="FF99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zh-TW" altLang="en-US" b="1">
                    <a:solidFill>
                      <a:srgbClr val="00FF00"/>
                    </a:solidFill>
                    <a:latin typeface="Times New Roman" pitchFamily="18" charset="0"/>
                    <a:ea typeface="標楷體" pitchFamily="65" charset="-120"/>
                  </a:rPr>
                  <a:t>管理障礙</a:t>
                </a:r>
              </a:p>
            </p:txBody>
          </p:sp>
          <p:sp>
            <p:nvSpPr>
              <p:cNvPr id="303128" name="Rectangle 16"/>
              <p:cNvSpPr>
                <a:spLocks noChangeArrowheads="1"/>
              </p:cNvSpPr>
              <p:nvPr/>
            </p:nvSpPr>
            <p:spPr bwMode="auto">
              <a:xfrm>
                <a:off x="1474" y="2976"/>
                <a:ext cx="680" cy="499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r>
                  <a:rPr lang="en-US" altLang="zh-TW" sz="1400">
                    <a:solidFill>
                      <a:srgbClr val="0000FF"/>
                    </a:solidFill>
                    <a:ea typeface="標楷體" pitchFamily="65" charset="-120"/>
                  </a:rPr>
                  <a:t>85%</a:t>
                </a:r>
                <a:r>
                  <a:rPr lang="zh-TW" altLang="en-US" sz="1400">
                    <a:solidFill>
                      <a:srgbClr val="0000FF"/>
                    </a:solidFill>
                    <a:ea typeface="標楷體" pitchFamily="65" charset="-120"/>
                  </a:rPr>
                  <a:t>的高層經理</a:t>
                </a:r>
              </a:p>
              <a:p>
                <a:r>
                  <a:rPr lang="zh-TW" altLang="en-US" sz="1400">
                    <a:solidFill>
                      <a:srgbClr val="0000FF"/>
                    </a:solidFill>
                    <a:ea typeface="標楷體" pitchFamily="65" charset="-120"/>
                  </a:rPr>
                  <a:t>人員每月花費小</a:t>
                </a:r>
              </a:p>
              <a:p>
                <a:r>
                  <a:rPr lang="zh-TW" altLang="en-US" sz="1400">
                    <a:solidFill>
                      <a:srgbClr val="0000FF"/>
                    </a:solidFill>
                    <a:ea typeface="標楷體" pitchFamily="65" charset="-120"/>
                  </a:rPr>
                  <a:t>於一個小時在策</a:t>
                </a:r>
              </a:p>
              <a:p>
                <a:r>
                  <a:rPr lang="zh-TW" altLang="en-US" sz="1400">
                    <a:solidFill>
                      <a:srgbClr val="0000FF"/>
                    </a:solidFill>
                    <a:ea typeface="標楷體" pitchFamily="65" charset="-120"/>
                  </a:rPr>
                  <a:t>略的討論上</a:t>
                </a:r>
              </a:p>
            </p:txBody>
          </p:sp>
        </p:grpSp>
        <p:grpSp>
          <p:nvGrpSpPr>
            <p:cNvPr id="5" name="Group 17"/>
            <p:cNvGrpSpPr>
              <a:grpSpLocks/>
            </p:cNvGrpSpPr>
            <p:nvPr/>
          </p:nvGrpSpPr>
          <p:grpSpPr bwMode="auto">
            <a:xfrm>
              <a:off x="4150" y="2704"/>
              <a:ext cx="898" cy="856"/>
              <a:chOff x="1474" y="2704"/>
              <a:chExt cx="680" cy="771"/>
            </a:xfrm>
          </p:grpSpPr>
          <p:sp>
            <p:nvSpPr>
              <p:cNvPr id="303125" name="Rectangle 18"/>
              <p:cNvSpPr>
                <a:spLocks noChangeArrowheads="1"/>
              </p:cNvSpPr>
              <p:nvPr/>
            </p:nvSpPr>
            <p:spPr bwMode="auto">
              <a:xfrm>
                <a:off x="1474" y="2704"/>
                <a:ext cx="680" cy="272"/>
              </a:xfrm>
              <a:prstGeom prst="rect">
                <a:avLst/>
              </a:prstGeom>
              <a:solidFill>
                <a:srgbClr val="FF99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zh-TW" altLang="en-US" b="1">
                    <a:solidFill>
                      <a:srgbClr val="00FF00"/>
                    </a:solidFill>
                    <a:latin typeface="Times New Roman" pitchFamily="18" charset="0"/>
                    <a:ea typeface="標楷體" pitchFamily="65" charset="-120"/>
                  </a:rPr>
                  <a:t>資源障礙</a:t>
                </a:r>
              </a:p>
            </p:txBody>
          </p:sp>
          <p:sp>
            <p:nvSpPr>
              <p:cNvPr id="303126" name="Rectangle 19"/>
              <p:cNvSpPr>
                <a:spLocks noChangeArrowheads="1"/>
              </p:cNvSpPr>
              <p:nvPr/>
            </p:nvSpPr>
            <p:spPr bwMode="auto">
              <a:xfrm>
                <a:off x="1474" y="2976"/>
                <a:ext cx="680" cy="499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r>
                  <a:rPr lang="en-US" altLang="zh-TW" sz="1400">
                    <a:solidFill>
                      <a:srgbClr val="0000FF"/>
                    </a:solidFill>
                    <a:ea typeface="標楷體" pitchFamily="65" charset="-120"/>
                  </a:rPr>
                  <a:t>60%</a:t>
                </a:r>
                <a:r>
                  <a:rPr lang="zh-TW" altLang="en-US" sz="1400">
                    <a:solidFill>
                      <a:srgbClr val="0000FF"/>
                    </a:solidFill>
                    <a:ea typeface="標楷體" pitchFamily="65" charset="-120"/>
                  </a:rPr>
                  <a:t>的企業組織</a:t>
                </a:r>
              </a:p>
              <a:p>
                <a:r>
                  <a:rPr lang="zh-TW" altLang="en-US" sz="1400">
                    <a:solidFill>
                      <a:srgbClr val="0000FF"/>
                    </a:solidFill>
                    <a:ea typeface="標楷體" pitchFamily="65" charset="-120"/>
                  </a:rPr>
                  <a:t>並沒有將預算與</a:t>
                </a:r>
              </a:p>
              <a:p>
                <a:r>
                  <a:rPr lang="zh-TW" altLang="en-US" sz="1400">
                    <a:solidFill>
                      <a:srgbClr val="0000FF"/>
                    </a:solidFill>
                    <a:ea typeface="標楷體" pitchFamily="65" charset="-120"/>
                  </a:rPr>
                  <a:t>策略作連結</a:t>
                </a:r>
              </a:p>
            </p:txBody>
          </p:sp>
        </p:grpSp>
        <p:sp>
          <p:nvSpPr>
            <p:cNvPr id="303119" name="Line 20"/>
            <p:cNvSpPr>
              <a:spLocks noChangeShapeType="1"/>
            </p:cNvSpPr>
            <p:nvPr/>
          </p:nvSpPr>
          <p:spPr bwMode="auto">
            <a:xfrm>
              <a:off x="2504" y="2280"/>
              <a:ext cx="8" cy="4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3120" name="Line 21"/>
            <p:cNvSpPr>
              <a:spLocks noChangeShapeType="1"/>
            </p:cNvSpPr>
            <p:nvPr/>
          </p:nvSpPr>
          <p:spPr bwMode="auto">
            <a:xfrm>
              <a:off x="2512" y="1681"/>
              <a:ext cx="0" cy="2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3121" name="Line 22"/>
            <p:cNvSpPr>
              <a:spLocks noChangeShapeType="1"/>
            </p:cNvSpPr>
            <p:nvPr/>
          </p:nvSpPr>
          <p:spPr bwMode="auto">
            <a:xfrm>
              <a:off x="3022" y="1756"/>
              <a:ext cx="75" cy="1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3122" name="Line 23"/>
            <p:cNvSpPr>
              <a:spLocks noChangeShapeType="1"/>
            </p:cNvSpPr>
            <p:nvPr/>
          </p:nvSpPr>
          <p:spPr bwMode="auto">
            <a:xfrm>
              <a:off x="3258" y="2247"/>
              <a:ext cx="283" cy="4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3123" name="Line 24"/>
            <p:cNvSpPr>
              <a:spLocks noChangeShapeType="1"/>
            </p:cNvSpPr>
            <p:nvPr/>
          </p:nvSpPr>
          <p:spPr bwMode="auto">
            <a:xfrm>
              <a:off x="3424" y="1706"/>
              <a:ext cx="230" cy="2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3124" name="Line 25"/>
            <p:cNvSpPr>
              <a:spLocks noChangeShapeType="1"/>
            </p:cNvSpPr>
            <p:nvPr/>
          </p:nvSpPr>
          <p:spPr bwMode="auto">
            <a:xfrm>
              <a:off x="3954" y="2261"/>
              <a:ext cx="483" cy="4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64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64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6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2000" fill="hold"/>
                                        <p:tgtEl>
                                          <p:spTgt spid="176435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4354" grpId="0"/>
      <p:bldP spid="1764355" grpId="0" animBg="1"/>
      <p:bldP spid="176435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459B5C-E668-44B4-A777-4CDCBA55AFBA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1765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200" smtClean="0">
                <a:solidFill>
                  <a:srgbClr val="FF0000"/>
                </a:solidFill>
              </a:rPr>
              <a:t>   </a:t>
            </a:r>
            <a:r>
              <a:rPr lang="zh-TW" altLang="en-US" sz="3200" smtClean="0">
                <a:solidFill>
                  <a:srgbClr val="FF0000"/>
                </a:solidFill>
              </a:rPr>
              <a:t>平衡計分卡： </a:t>
            </a:r>
            <a:br>
              <a:rPr lang="zh-TW" altLang="en-US" sz="3200" smtClean="0">
                <a:solidFill>
                  <a:srgbClr val="FF0000"/>
                </a:solidFill>
              </a:rPr>
            </a:br>
            <a:r>
              <a:rPr lang="zh-TW" altLang="en-US" sz="3200" smtClean="0">
                <a:solidFill>
                  <a:srgbClr val="FF0000"/>
                </a:solidFill>
              </a:rPr>
              <a:t>將願景及策略轉化為執行面的語言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625725" y="1773238"/>
            <a:ext cx="4826000" cy="4248150"/>
            <a:chOff x="1654" y="1117"/>
            <a:chExt cx="3040" cy="2676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654" y="1117"/>
              <a:ext cx="1362" cy="632"/>
              <a:chOff x="1065" y="1117"/>
              <a:chExt cx="1225" cy="632"/>
            </a:xfrm>
          </p:grpSpPr>
          <p:sp>
            <p:nvSpPr>
              <p:cNvPr id="304144" name="Rectangle 5"/>
              <p:cNvSpPr>
                <a:spLocks noChangeArrowheads="1"/>
              </p:cNvSpPr>
              <p:nvPr/>
            </p:nvSpPr>
            <p:spPr bwMode="auto">
              <a:xfrm>
                <a:off x="1065" y="1117"/>
                <a:ext cx="1225" cy="272"/>
              </a:xfrm>
              <a:prstGeom prst="rect">
                <a:avLst/>
              </a:prstGeom>
              <a:solidFill>
                <a:srgbClr val="00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zh-TW" altLang="en-US" sz="2400" b="1">
                    <a:solidFill>
                      <a:srgbClr val="0000FF"/>
                    </a:solidFill>
                    <a:latin typeface="Times New Roman" pitchFamily="18" charset="0"/>
                    <a:ea typeface="標楷體" pitchFamily="65" charset="-120"/>
                  </a:rPr>
                  <a:t>財務構面</a:t>
                </a:r>
              </a:p>
            </p:txBody>
          </p:sp>
          <p:sp>
            <p:nvSpPr>
              <p:cNvPr id="304145" name="Rectangle 6"/>
              <p:cNvSpPr>
                <a:spLocks noChangeArrowheads="1"/>
              </p:cNvSpPr>
              <p:nvPr/>
            </p:nvSpPr>
            <p:spPr bwMode="auto">
              <a:xfrm>
                <a:off x="1065" y="1389"/>
                <a:ext cx="1225" cy="360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r>
                  <a:rPr lang="en-US" altLang="zh-TW" sz="1400">
                    <a:solidFill>
                      <a:srgbClr val="0000FF"/>
                    </a:solidFill>
                    <a:latin typeface="Times New Roman" pitchFamily="18" charset="0"/>
                    <a:ea typeface="標楷體" pitchFamily="65" charset="-120"/>
                  </a:rPr>
                  <a:t>〝</a:t>
                </a:r>
                <a:r>
                  <a:rPr lang="zh-TW" altLang="en-US" sz="1400">
                    <a:solidFill>
                      <a:srgbClr val="0000FF"/>
                    </a:solidFill>
                    <a:latin typeface="Times New Roman" pitchFamily="18" charset="0"/>
                    <a:ea typeface="標楷體" pitchFamily="65" charset="-120"/>
                  </a:rPr>
                  <a:t>公司的股東如何看待</a:t>
                </a:r>
              </a:p>
              <a:p>
                <a:r>
                  <a:rPr lang="zh-TW" altLang="en-US" sz="1400">
                    <a:solidFill>
                      <a:srgbClr val="0000FF"/>
                    </a:solidFill>
                    <a:latin typeface="Times New Roman" pitchFamily="18" charset="0"/>
                    <a:ea typeface="標楷體" pitchFamily="65" charset="-120"/>
                  </a:rPr>
                  <a:t>我們在財務面的成功</a:t>
                </a:r>
                <a:r>
                  <a:rPr lang="en-US" altLang="zh-TW" sz="1400">
                    <a:solidFill>
                      <a:srgbClr val="0000FF"/>
                    </a:solidFill>
                    <a:latin typeface="Times New Roman" pitchFamily="18" charset="0"/>
                    <a:ea typeface="標楷體" pitchFamily="65" charset="-120"/>
                  </a:rPr>
                  <a:t>?〞</a:t>
                </a:r>
              </a:p>
              <a:p>
                <a:endParaRPr lang="en-US" altLang="zh-TW" sz="1600">
                  <a:solidFill>
                    <a:srgbClr val="0000FF"/>
                  </a:solidFill>
                  <a:latin typeface="Times New Roman" pitchFamily="18" charset="0"/>
                  <a:ea typeface="標楷體" pitchFamily="65" charset="-120"/>
                </a:endParaRPr>
              </a:p>
              <a:p>
                <a:endParaRPr lang="en-US" altLang="zh-TW" sz="2000">
                  <a:solidFill>
                    <a:srgbClr val="0000FF"/>
                  </a:solidFill>
                  <a:latin typeface="Times New Roman" pitchFamily="18" charset="0"/>
                  <a:ea typeface="標楷體" pitchFamily="65" charset="-120"/>
                </a:endParaRPr>
              </a:p>
              <a:p>
                <a:endParaRPr lang="en-US" altLang="zh-TW" sz="2400">
                  <a:solidFill>
                    <a:srgbClr val="0000FF"/>
                  </a:solidFill>
                  <a:latin typeface="Times New Roman" pitchFamily="18" charset="0"/>
                  <a:ea typeface="標楷體" pitchFamily="65" charset="-120"/>
                </a:endParaRPr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2244" y="1797"/>
              <a:ext cx="1362" cy="632"/>
              <a:chOff x="1065" y="1117"/>
              <a:chExt cx="1225" cy="632"/>
            </a:xfrm>
          </p:grpSpPr>
          <p:sp>
            <p:nvSpPr>
              <p:cNvPr id="304142" name="Rectangle 8"/>
              <p:cNvSpPr>
                <a:spLocks noChangeArrowheads="1"/>
              </p:cNvSpPr>
              <p:nvPr/>
            </p:nvSpPr>
            <p:spPr bwMode="auto">
              <a:xfrm>
                <a:off x="1065" y="1117"/>
                <a:ext cx="1225" cy="272"/>
              </a:xfrm>
              <a:prstGeom prst="rect">
                <a:avLst/>
              </a:prstGeom>
              <a:solidFill>
                <a:srgbClr val="00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zh-TW" altLang="en-US" sz="2400" b="1">
                    <a:solidFill>
                      <a:srgbClr val="0000FF"/>
                    </a:solidFill>
                    <a:latin typeface="Times New Roman" pitchFamily="18" charset="0"/>
                    <a:ea typeface="標楷體" pitchFamily="65" charset="-120"/>
                  </a:rPr>
                  <a:t>顧客構面</a:t>
                </a:r>
              </a:p>
            </p:txBody>
          </p:sp>
          <p:sp>
            <p:nvSpPr>
              <p:cNvPr id="304143" name="Rectangle 9"/>
              <p:cNvSpPr>
                <a:spLocks noChangeArrowheads="1"/>
              </p:cNvSpPr>
              <p:nvPr/>
            </p:nvSpPr>
            <p:spPr bwMode="auto">
              <a:xfrm>
                <a:off x="1065" y="1389"/>
                <a:ext cx="1225" cy="360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r>
                  <a:rPr lang="en-US" altLang="zh-TW" sz="1400">
                    <a:solidFill>
                      <a:srgbClr val="0000FF"/>
                    </a:solidFill>
                    <a:latin typeface="Times New Roman" pitchFamily="18" charset="0"/>
                    <a:ea typeface="標楷體" pitchFamily="65" charset="-120"/>
                  </a:rPr>
                  <a:t>〝</a:t>
                </a:r>
                <a:r>
                  <a:rPr lang="zh-TW" altLang="en-US" sz="1400">
                    <a:solidFill>
                      <a:srgbClr val="0000FF"/>
                    </a:solidFill>
                    <a:latin typeface="Times New Roman" pitchFamily="18" charset="0"/>
                    <a:ea typeface="標楷體" pitchFamily="65" charset="-120"/>
                  </a:rPr>
                  <a:t>為達成願景，必須如</a:t>
                </a:r>
                <a:r>
                  <a:rPr kumimoji="0" lang="zh-TW" altLang="en-US" sz="1400">
                    <a:solidFill>
                      <a:srgbClr val="0000FF"/>
                    </a:solidFill>
                    <a:latin typeface="Times New Roman" pitchFamily="18" charset="0"/>
                    <a:ea typeface="標楷體" pitchFamily="65" charset="-120"/>
                  </a:rPr>
                  <a:t>何</a:t>
                </a:r>
              </a:p>
              <a:p>
                <a:r>
                  <a:rPr kumimoji="0" lang="zh-TW" altLang="en-US" sz="1400">
                    <a:solidFill>
                      <a:srgbClr val="0000FF"/>
                    </a:solidFill>
                    <a:latin typeface="Times New Roman" pitchFamily="18" charset="0"/>
                    <a:ea typeface="標楷體" pitchFamily="65" charset="-120"/>
                  </a:rPr>
                  <a:t>將公司呈現在顧客面前</a:t>
                </a:r>
                <a:r>
                  <a:rPr kumimoji="0" lang="en-US" altLang="zh-TW" sz="1400">
                    <a:solidFill>
                      <a:srgbClr val="0000FF"/>
                    </a:solidFill>
                    <a:latin typeface="Times New Roman" pitchFamily="18" charset="0"/>
                    <a:ea typeface="標楷體" pitchFamily="65" charset="-120"/>
                  </a:rPr>
                  <a:t>?</a:t>
                </a:r>
                <a:r>
                  <a:rPr lang="en-US" altLang="zh-TW" sz="1400">
                    <a:solidFill>
                      <a:srgbClr val="0000FF"/>
                    </a:solidFill>
                    <a:latin typeface="Times New Roman" pitchFamily="18" charset="0"/>
                    <a:ea typeface="標楷體" pitchFamily="65" charset="-120"/>
                  </a:rPr>
                  <a:t>〞</a:t>
                </a:r>
              </a:p>
              <a:p>
                <a:endParaRPr lang="en-US" altLang="zh-TW" sz="1600">
                  <a:solidFill>
                    <a:srgbClr val="0000FF"/>
                  </a:solidFill>
                  <a:latin typeface="Times New Roman" pitchFamily="18" charset="0"/>
                  <a:ea typeface="標楷體" pitchFamily="65" charset="-120"/>
                </a:endParaRPr>
              </a:p>
              <a:p>
                <a:endParaRPr lang="en-US" altLang="zh-TW" sz="2000">
                  <a:solidFill>
                    <a:srgbClr val="0000FF"/>
                  </a:solidFill>
                  <a:latin typeface="Times New Roman" pitchFamily="18" charset="0"/>
                  <a:ea typeface="標楷體" pitchFamily="65" charset="-120"/>
                </a:endParaRPr>
              </a:p>
              <a:p>
                <a:endParaRPr lang="en-US" altLang="zh-TW" sz="2400">
                  <a:solidFill>
                    <a:srgbClr val="0000FF"/>
                  </a:solidFill>
                  <a:latin typeface="Times New Roman" pitchFamily="18" charset="0"/>
                  <a:ea typeface="標楷體" pitchFamily="65" charset="-120"/>
                </a:endParaRPr>
              </a:p>
            </p:txBody>
          </p:sp>
        </p:grpSp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2788" y="2481"/>
              <a:ext cx="1362" cy="632"/>
              <a:chOff x="1065" y="1117"/>
              <a:chExt cx="1225" cy="632"/>
            </a:xfrm>
          </p:grpSpPr>
          <p:sp>
            <p:nvSpPr>
              <p:cNvPr id="304140" name="Rectangle 11"/>
              <p:cNvSpPr>
                <a:spLocks noChangeArrowheads="1"/>
              </p:cNvSpPr>
              <p:nvPr/>
            </p:nvSpPr>
            <p:spPr bwMode="auto">
              <a:xfrm>
                <a:off x="1065" y="1117"/>
                <a:ext cx="1225" cy="272"/>
              </a:xfrm>
              <a:prstGeom prst="rect">
                <a:avLst/>
              </a:prstGeom>
              <a:solidFill>
                <a:srgbClr val="00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zh-TW" altLang="en-US" sz="2400" b="1">
                    <a:solidFill>
                      <a:srgbClr val="0000FF"/>
                    </a:solidFill>
                    <a:latin typeface="Times New Roman" pitchFamily="18" charset="0"/>
                    <a:ea typeface="標楷體" pitchFamily="65" charset="-120"/>
                  </a:rPr>
                  <a:t>流程構面</a:t>
                </a:r>
              </a:p>
            </p:txBody>
          </p:sp>
          <p:sp>
            <p:nvSpPr>
              <p:cNvPr id="304141" name="Rectangle 12"/>
              <p:cNvSpPr>
                <a:spLocks noChangeArrowheads="1"/>
              </p:cNvSpPr>
              <p:nvPr/>
            </p:nvSpPr>
            <p:spPr bwMode="auto">
              <a:xfrm>
                <a:off x="1065" y="1389"/>
                <a:ext cx="1225" cy="360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r>
                  <a:rPr lang="en-US" altLang="zh-TW" sz="1400">
                    <a:solidFill>
                      <a:srgbClr val="0000FF"/>
                    </a:solidFill>
                    <a:latin typeface="Times New Roman" pitchFamily="18" charset="0"/>
                    <a:ea typeface="標楷體" pitchFamily="65" charset="-120"/>
                  </a:rPr>
                  <a:t>〝</a:t>
                </a:r>
                <a:r>
                  <a:rPr lang="zh-TW" altLang="en-US" sz="1400">
                    <a:solidFill>
                      <a:srgbClr val="0000FF"/>
                    </a:solidFill>
                    <a:latin typeface="Times New Roman" pitchFamily="18" charset="0"/>
                    <a:ea typeface="標楷體" pitchFamily="65" charset="-120"/>
                  </a:rPr>
                  <a:t>為滿足顧客需求，在哪</a:t>
                </a:r>
              </a:p>
              <a:p>
                <a:r>
                  <a:rPr lang="zh-TW" altLang="en-US" sz="1400">
                    <a:solidFill>
                      <a:srgbClr val="0000FF"/>
                    </a:solidFill>
                    <a:latin typeface="Times New Roman" pitchFamily="18" charset="0"/>
                    <a:ea typeface="標楷體" pitchFamily="65" charset="-120"/>
                  </a:rPr>
                  <a:t>些流程上必須勝過別人</a:t>
                </a:r>
                <a:r>
                  <a:rPr kumimoji="0" lang="en-US" altLang="zh-TW" sz="1400">
                    <a:solidFill>
                      <a:srgbClr val="0000FF"/>
                    </a:solidFill>
                    <a:latin typeface="Times New Roman" pitchFamily="18" charset="0"/>
                    <a:ea typeface="標楷體" pitchFamily="65" charset="-120"/>
                  </a:rPr>
                  <a:t>?</a:t>
                </a:r>
                <a:r>
                  <a:rPr lang="en-US" altLang="zh-TW" sz="1400">
                    <a:solidFill>
                      <a:srgbClr val="0000FF"/>
                    </a:solidFill>
                    <a:latin typeface="Times New Roman" pitchFamily="18" charset="0"/>
                    <a:ea typeface="標楷體" pitchFamily="65" charset="-120"/>
                  </a:rPr>
                  <a:t>〞</a:t>
                </a:r>
              </a:p>
              <a:p>
                <a:endParaRPr lang="en-US" altLang="zh-TW" sz="1600">
                  <a:solidFill>
                    <a:srgbClr val="0000FF"/>
                  </a:solidFill>
                  <a:latin typeface="Times New Roman" pitchFamily="18" charset="0"/>
                  <a:ea typeface="標楷體" pitchFamily="65" charset="-120"/>
                </a:endParaRPr>
              </a:p>
              <a:p>
                <a:endParaRPr lang="en-US" altLang="zh-TW" sz="2000">
                  <a:solidFill>
                    <a:srgbClr val="0000FF"/>
                  </a:solidFill>
                  <a:latin typeface="Times New Roman" pitchFamily="18" charset="0"/>
                  <a:ea typeface="標楷體" pitchFamily="65" charset="-120"/>
                </a:endParaRPr>
              </a:p>
              <a:p>
                <a:endParaRPr lang="en-US" altLang="zh-TW" sz="2400">
                  <a:solidFill>
                    <a:srgbClr val="0000FF"/>
                  </a:solidFill>
                  <a:latin typeface="Times New Roman" pitchFamily="18" charset="0"/>
                  <a:ea typeface="標楷體" pitchFamily="65" charset="-120"/>
                </a:endParaRPr>
              </a:p>
            </p:txBody>
          </p:sp>
        </p:grpSp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3332" y="3161"/>
              <a:ext cx="1362" cy="632"/>
              <a:chOff x="1065" y="1117"/>
              <a:chExt cx="1225" cy="632"/>
            </a:xfrm>
          </p:grpSpPr>
          <p:sp>
            <p:nvSpPr>
              <p:cNvPr id="304138" name="Rectangle 14"/>
              <p:cNvSpPr>
                <a:spLocks noChangeArrowheads="1"/>
              </p:cNvSpPr>
              <p:nvPr/>
            </p:nvSpPr>
            <p:spPr bwMode="auto">
              <a:xfrm>
                <a:off x="1065" y="1117"/>
                <a:ext cx="1225" cy="272"/>
              </a:xfrm>
              <a:prstGeom prst="rect">
                <a:avLst/>
              </a:prstGeom>
              <a:solidFill>
                <a:srgbClr val="00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zh-TW" altLang="en-US" sz="2400" b="1">
                    <a:solidFill>
                      <a:srgbClr val="0000FF"/>
                    </a:solidFill>
                    <a:latin typeface="Times New Roman" pitchFamily="18" charset="0"/>
                    <a:ea typeface="標楷體" pitchFamily="65" charset="-120"/>
                  </a:rPr>
                  <a:t>學習成長構面</a:t>
                </a:r>
              </a:p>
            </p:txBody>
          </p:sp>
          <p:sp>
            <p:nvSpPr>
              <p:cNvPr id="304139" name="Rectangle 15"/>
              <p:cNvSpPr>
                <a:spLocks noChangeArrowheads="1"/>
              </p:cNvSpPr>
              <p:nvPr/>
            </p:nvSpPr>
            <p:spPr bwMode="auto">
              <a:xfrm>
                <a:off x="1065" y="1389"/>
                <a:ext cx="1225" cy="360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r>
                  <a:rPr lang="en-US" altLang="zh-TW" sz="1400">
                    <a:solidFill>
                      <a:srgbClr val="0000FF"/>
                    </a:solidFill>
                    <a:latin typeface="Times New Roman" pitchFamily="18" charset="0"/>
                    <a:ea typeface="標楷體" pitchFamily="65" charset="-120"/>
                  </a:rPr>
                  <a:t>〝</a:t>
                </a:r>
                <a:r>
                  <a:rPr lang="zh-TW" altLang="en-US" sz="1400">
                    <a:solidFill>
                      <a:srgbClr val="0000FF"/>
                    </a:solidFill>
                    <a:latin typeface="Times New Roman" pitchFamily="18" charset="0"/>
                    <a:ea typeface="標楷體" pitchFamily="65" charset="-120"/>
                  </a:rPr>
                  <a:t>為達成願景，我們必須</a:t>
                </a:r>
              </a:p>
              <a:p>
                <a:r>
                  <a:rPr lang="zh-TW" altLang="en-US" sz="1400">
                    <a:solidFill>
                      <a:srgbClr val="0000FF"/>
                    </a:solidFill>
                    <a:latin typeface="Times New Roman" pitchFamily="18" charset="0"/>
                    <a:ea typeface="標楷體" pitchFamily="65" charset="-120"/>
                  </a:rPr>
                  <a:t>在哪些方面成長及學習</a:t>
                </a:r>
                <a:r>
                  <a:rPr lang="en-US" altLang="zh-TW" sz="1400">
                    <a:solidFill>
                      <a:srgbClr val="0000FF"/>
                    </a:solidFill>
                    <a:latin typeface="Times New Roman" pitchFamily="18" charset="0"/>
                    <a:ea typeface="標楷體" pitchFamily="65" charset="-120"/>
                  </a:rPr>
                  <a:t>〞</a:t>
                </a:r>
              </a:p>
              <a:p>
                <a:endParaRPr lang="en-US" altLang="zh-TW" sz="1600">
                  <a:solidFill>
                    <a:srgbClr val="0000FF"/>
                  </a:solidFill>
                  <a:latin typeface="Times New Roman" pitchFamily="18" charset="0"/>
                  <a:ea typeface="標楷體" pitchFamily="65" charset="-120"/>
                </a:endParaRPr>
              </a:p>
              <a:p>
                <a:endParaRPr lang="en-US" altLang="zh-TW" sz="2000">
                  <a:solidFill>
                    <a:srgbClr val="0000FF"/>
                  </a:solidFill>
                  <a:latin typeface="Times New Roman" pitchFamily="18" charset="0"/>
                  <a:ea typeface="標楷體" pitchFamily="65" charset="-120"/>
                </a:endParaRPr>
              </a:p>
              <a:p>
                <a:endParaRPr lang="en-US" altLang="zh-TW" sz="2400">
                  <a:solidFill>
                    <a:srgbClr val="0000FF"/>
                  </a:solidFill>
                  <a:latin typeface="Times New Roman" pitchFamily="18" charset="0"/>
                  <a:ea typeface="標楷體" pitchFamily="65" charset="-120"/>
                </a:endParaRPr>
              </a:p>
            </p:txBody>
          </p:sp>
        </p:grpSp>
      </p:grpSp>
      <p:sp>
        <p:nvSpPr>
          <p:cNvPr id="1765392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755650" y="4397375"/>
            <a:ext cx="3384550" cy="1984375"/>
          </a:xfrm>
          <a:noFill/>
        </p:spPr>
        <p:txBody>
          <a:bodyPr/>
          <a:lstStyle/>
          <a:p>
            <a:pPr eaLnBrk="1" hangingPunct="1">
              <a:lnSpc>
                <a:spcPct val="95000"/>
              </a:lnSpc>
              <a:spcBef>
                <a:spcPct val="0"/>
              </a:spcBef>
            </a:pPr>
            <a:r>
              <a:rPr lang="zh-TW" altLang="en-US" sz="2800" smtClean="0"/>
              <a:t>策略可以說是一連串的因果關係的假設。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6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5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65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5378" grpId="0"/>
      <p:bldP spid="176539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CB1D5-3734-4169-AB81-902736A5A504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305155" name="Text Box 3"/>
          <p:cNvSpPr txBox="1">
            <a:spLocks noChangeArrowheads="1"/>
          </p:cNvSpPr>
          <p:nvPr/>
        </p:nvSpPr>
        <p:spPr bwMode="auto">
          <a:xfrm>
            <a:off x="304800" y="5638800"/>
            <a:ext cx="830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資料來源：</a:t>
            </a:r>
            <a:r>
              <a:rPr lang="en-US" altLang="zh-TW" sz="1400">
                <a:ea typeface="標楷體" pitchFamily="65" charset="-120"/>
              </a:rPr>
              <a:t>Robert S.Kaplan </a:t>
            </a:r>
            <a:r>
              <a:rPr lang="zh-TW" altLang="en-US" sz="1400">
                <a:ea typeface="標楷體" pitchFamily="65" charset="-120"/>
              </a:rPr>
              <a:t>與 </a:t>
            </a:r>
            <a:r>
              <a:rPr lang="en-US" altLang="zh-TW" sz="1400">
                <a:ea typeface="標楷體" pitchFamily="65" charset="-120"/>
              </a:rPr>
              <a:t>Davif P. Norton</a:t>
            </a:r>
            <a:r>
              <a:rPr lang="zh-TW" altLang="en-US" sz="1400">
                <a:ea typeface="標楷體" pitchFamily="65" charset="-120"/>
              </a:rPr>
              <a:t>，</a:t>
            </a:r>
            <a:r>
              <a:rPr lang="en-US" altLang="zh-TW" sz="1400">
                <a:ea typeface="標楷體" pitchFamily="65" charset="-120"/>
              </a:rPr>
              <a:t>1990</a:t>
            </a:r>
          </a:p>
        </p:txBody>
      </p:sp>
      <p:sp>
        <p:nvSpPr>
          <p:cNvPr id="305156" name="Text Box 5"/>
          <p:cNvSpPr txBox="1">
            <a:spLocks noChangeArrowheads="1"/>
          </p:cNvSpPr>
          <p:nvPr/>
        </p:nvSpPr>
        <p:spPr bwMode="auto">
          <a:xfrm>
            <a:off x="1600200" y="304800"/>
            <a:ext cx="5772150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4000" b="1">
                <a:latin typeface="Times New Roman" pitchFamily="18" charset="0"/>
                <a:ea typeface="標楷體" pitchFamily="65" charset="-120"/>
              </a:rPr>
              <a:t>某外商銀行平衡計分指標</a:t>
            </a:r>
          </a:p>
        </p:txBody>
      </p:sp>
      <p:graphicFrame>
        <p:nvGraphicFramePr>
          <p:cNvPr id="869450" name="Group 74"/>
          <p:cNvGraphicFramePr>
            <a:graphicFrameLocks noGrp="1"/>
          </p:cNvGraphicFramePr>
          <p:nvPr/>
        </p:nvGraphicFramePr>
        <p:xfrm>
          <a:off x="533400" y="1371600"/>
          <a:ext cx="8305800" cy="4023360"/>
        </p:xfrm>
        <a:graphic>
          <a:graphicData uri="http://schemas.openxmlformats.org/drawingml/2006/table">
            <a:tbl>
              <a:tblPr/>
              <a:tblGrid>
                <a:gridCol w="3429000"/>
                <a:gridCol w="2590800"/>
                <a:gridCol w="22860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策略目標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落後衡量標準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領先衡量標準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財務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1. </a:t>
                      </a:r>
                      <a:r>
                        <a:rPr kumimoji="1" lang="zh-TW" alt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改善利潤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2. </a:t>
                      </a:r>
                      <a:r>
                        <a:rPr kumimoji="1" lang="zh-TW" alt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擴大營收組合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3. </a:t>
                      </a:r>
                      <a:r>
                        <a:rPr kumimoji="1" lang="zh-TW" alt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減少成本結構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投資報酬率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營收成長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存款服務成本改變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營收組合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顧客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1. </a:t>
                      </a:r>
                      <a:r>
                        <a:rPr kumimoji="1" lang="zh-TW" alt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增加顧客對我們產品與人員的滿意度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2. </a:t>
                      </a:r>
                      <a:r>
                        <a:rPr kumimoji="1" lang="zh-TW" alt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增加售後服務的滿意度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顧客區隔佔有率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顧客延續率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顧客關係深度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顧客滿意度調查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pic>
        <p:nvPicPr>
          <p:cNvPr id="305175" name="Picture 75" descr="j033633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96188" y="333375"/>
            <a:ext cx="83820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6D4790-2804-462F-8FB2-052AA1922E7F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306179" name="Text Box 3"/>
          <p:cNvSpPr txBox="1">
            <a:spLocks noChangeArrowheads="1"/>
          </p:cNvSpPr>
          <p:nvPr/>
        </p:nvSpPr>
        <p:spPr bwMode="auto">
          <a:xfrm>
            <a:off x="838200" y="6019800"/>
            <a:ext cx="830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資料來源：</a:t>
            </a:r>
            <a:r>
              <a:rPr lang="en-US" altLang="zh-TW" sz="1400">
                <a:ea typeface="標楷體" pitchFamily="65" charset="-120"/>
              </a:rPr>
              <a:t>Robert S.Kaplan </a:t>
            </a:r>
            <a:r>
              <a:rPr lang="zh-TW" altLang="en-US" sz="1400">
                <a:ea typeface="標楷體" pitchFamily="65" charset="-120"/>
              </a:rPr>
              <a:t>與 </a:t>
            </a:r>
            <a:r>
              <a:rPr lang="en-US" altLang="zh-TW" sz="1400">
                <a:ea typeface="標楷體" pitchFamily="65" charset="-120"/>
              </a:rPr>
              <a:t>Davif P. Norton</a:t>
            </a:r>
            <a:r>
              <a:rPr lang="zh-TW" altLang="en-US" sz="1400">
                <a:ea typeface="標楷體" pitchFamily="65" charset="-120"/>
              </a:rPr>
              <a:t>，</a:t>
            </a:r>
            <a:r>
              <a:rPr lang="en-US" altLang="zh-TW" sz="1400">
                <a:ea typeface="標楷體" pitchFamily="65" charset="-120"/>
              </a:rPr>
              <a:t>1990</a:t>
            </a:r>
          </a:p>
        </p:txBody>
      </p:sp>
      <p:sp>
        <p:nvSpPr>
          <p:cNvPr id="306180" name="Text Box 4"/>
          <p:cNvSpPr txBox="1">
            <a:spLocks noChangeArrowheads="1"/>
          </p:cNvSpPr>
          <p:nvPr/>
        </p:nvSpPr>
        <p:spPr bwMode="auto">
          <a:xfrm>
            <a:off x="1371600" y="228600"/>
            <a:ext cx="5772150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4000" b="1">
                <a:latin typeface="Times New Roman" pitchFamily="18" charset="0"/>
                <a:ea typeface="標楷體" pitchFamily="65" charset="-120"/>
              </a:rPr>
              <a:t>某外商銀行平衡計分指標</a:t>
            </a:r>
          </a:p>
        </p:txBody>
      </p:sp>
      <p:graphicFrame>
        <p:nvGraphicFramePr>
          <p:cNvPr id="1085491" name="Group 51"/>
          <p:cNvGraphicFramePr>
            <a:graphicFrameLocks noGrp="1"/>
          </p:cNvGraphicFramePr>
          <p:nvPr/>
        </p:nvGraphicFramePr>
        <p:xfrm>
          <a:off x="381000" y="1143000"/>
          <a:ext cx="8458200" cy="4861560"/>
        </p:xfrm>
        <a:graphic>
          <a:graphicData uri="http://schemas.openxmlformats.org/drawingml/2006/table">
            <a:tbl>
              <a:tblPr/>
              <a:tblGrid>
                <a:gridCol w="3048000"/>
                <a:gridCol w="3314700"/>
                <a:gridCol w="20955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策略目標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落後衡量標準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領先衡量標準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99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流程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1. </a:t>
                      </a: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了解我們的顧客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2. </a:t>
                      </a: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創造創新的產品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3. </a:t>
                      </a: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交叉銷售產品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4. </a:t>
                      </a: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轉移顧客至高價值產品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5. </a:t>
                      </a: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減少營運問題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6. </a:t>
                      </a: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回應迅速的服務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新產品的營收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交叉銷售比率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通路組合改變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服務出錯率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滿足顧客要求的時間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產品開發週期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面對顧客時間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學習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1. </a:t>
                      </a: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培養策略技術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2. </a:t>
                      </a: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提供策略資訊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3. </a:t>
                      </a: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校準個人目標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員工滿意度、員工平均營收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策略職位適任率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策略資訊可用率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個人目標配合度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B5D1F-6E6B-490C-B00F-E8100DAAA57F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307203" name="Rectangle 3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527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81088" y="0"/>
            <a:ext cx="7488237" cy="6477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2000" smtClean="0">
                <a:solidFill>
                  <a:srgbClr val="FFFF00"/>
                </a:solidFill>
              </a:rPr>
              <a:t>願景</a:t>
            </a:r>
            <a:r>
              <a:rPr lang="en-US" altLang="zh-TW" sz="2000" smtClean="0">
                <a:solidFill>
                  <a:srgbClr val="FFFF00"/>
                </a:solidFill>
              </a:rPr>
              <a:t>:</a:t>
            </a:r>
            <a:r>
              <a:rPr lang="zh-TW" altLang="en-US" sz="2000" smtClean="0">
                <a:solidFill>
                  <a:srgbClr val="FFFF00"/>
                </a:solidFill>
              </a:rPr>
              <a:t>寶島永續稱雄 神州再造第一</a:t>
            </a:r>
            <a:r>
              <a:rPr lang="zh-TW" altLang="en-US" sz="2400" smtClean="0">
                <a:solidFill>
                  <a:srgbClr val="FFFF00"/>
                </a:solidFill>
              </a:rPr>
              <a:t/>
            </a:r>
            <a:br>
              <a:rPr lang="zh-TW" altLang="en-US" sz="2400" smtClean="0">
                <a:solidFill>
                  <a:srgbClr val="FFFF00"/>
                </a:solidFill>
              </a:rPr>
            </a:br>
            <a:r>
              <a:rPr lang="zh-TW" altLang="en-US" sz="2000" smtClean="0">
                <a:solidFill>
                  <a:srgbClr val="FFFF00"/>
                </a:solidFill>
              </a:rPr>
              <a:t>使命</a:t>
            </a:r>
            <a:r>
              <a:rPr lang="en-US" altLang="zh-TW" sz="2000" smtClean="0">
                <a:solidFill>
                  <a:srgbClr val="FFFF00"/>
                </a:solidFill>
              </a:rPr>
              <a:t>:</a:t>
            </a:r>
            <a:r>
              <a:rPr lang="zh-TW" altLang="en-US" sz="2000" smtClean="0">
                <a:solidFill>
                  <a:srgbClr val="FFFF00"/>
                </a:solidFill>
              </a:rPr>
              <a:t>顧客 員工 股東心目中最有價值的公司</a:t>
            </a:r>
          </a:p>
        </p:txBody>
      </p:sp>
      <p:sp>
        <p:nvSpPr>
          <p:cNvPr id="307205" name="Text Box 3"/>
          <p:cNvSpPr txBox="1">
            <a:spLocks noChangeArrowheads="1"/>
          </p:cNvSpPr>
          <p:nvPr/>
        </p:nvSpPr>
        <p:spPr bwMode="auto">
          <a:xfrm>
            <a:off x="0" y="5184775"/>
            <a:ext cx="396875" cy="1235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400" b="1">
                <a:ea typeface="標楷體" pitchFamily="65" charset="-120"/>
              </a:rPr>
              <a:t>學習與成長面</a:t>
            </a:r>
          </a:p>
        </p:txBody>
      </p:sp>
      <p:sp>
        <p:nvSpPr>
          <p:cNvPr id="307206" name="Line 4"/>
          <p:cNvSpPr>
            <a:spLocks noChangeShapeType="1"/>
          </p:cNvSpPr>
          <p:nvPr/>
        </p:nvSpPr>
        <p:spPr bwMode="auto">
          <a:xfrm flipV="1">
            <a:off x="360363" y="3413125"/>
            <a:ext cx="84978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207" name="Text Box 5"/>
          <p:cNvSpPr txBox="1">
            <a:spLocks noChangeArrowheads="1"/>
          </p:cNvSpPr>
          <p:nvPr/>
        </p:nvSpPr>
        <p:spPr bwMode="auto">
          <a:xfrm>
            <a:off x="0" y="1257300"/>
            <a:ext cx="396875" cy="800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400" b="1">
                <a:ea typeface="標楷體" pitchFamily="65" charset="-120"/>
              </a:rPr>
              <a:t>財務面</a:t>
            </a:r>
          </a:p>
        </p:txBody>
      </p:sp>
      <p:sp>
        <p:nvSpPr>
          <p:cNvPr id="307208" name="Text Box 6"/>
          <p:cNvSpPr txBox="1">
            <a:spLocks noChangeArrowheads="1"/>
          </p:cNvSpPr>
          <p:nvPr/>
        </p:nvSpPr>
        <p:spPr bwMode="auto">
          <a:xfrm>
            <a:off x="0" y="2479675"/>
            <a:ext cx="396875" cy="8334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400" b="1">
                <a:ea typeface="標楷體" pitchFamily="65" charset="-120"/>
              </a:rPr>
              <a:t>顧客面</a:t>
            </a:r>
          </a:p>
        </p:txBody>
      </p:sp>
      <p:sp>
        <p:nvSpPr>
          <p:cNvPr id="307209" name="Text Box 7"/>
          <p:cNvSpPr txBox="1">
            <a:spLocks noChangeArrowheads="1"/>
          </p:cNvSpPr>
          <p:nvPr/>
        </p:nvSpPr>
        <p:spPr bwMode="auto">
          <a:xfrm>
            <a:off x="0" y="3673475"/>
            <a:ext cx="396875" cy="1000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400" b="1">
                <a:ea typeface="標楷體" pitchFamily="65" charset="-120"/>
              </a:rPr>
              <a:t>內部程序面</a:t>
            </a:r>
          </a:p>
        </p:txBody>
      </p:sp>
      <p:sp>
        <p:nvSpPr>
          <p:cNvPr id="307210" name="Line 8"/>
          <p:cNvSpPr>
            <a:spLocks noChangeShapeType="1"/>
          </p:cNvSpPr>
          <p:nvPr/>
        </p:nvSpPr>
        <p:spPr bwMode="auto">
          <a:xfrm>
            <a:off x="411163" y="1865313"/>
            <a:ext cx="84312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211" name="Line 9"/>
          <p:cNvSpPr>
            <a:spLocks noChangeShapeType="1"/>
          </p:cNvSpPr>
          <p:nvPr/>
        </p:nvSpPr>
        <p:spPr bwMode="auto">
          <a:xfrm>
            <a:off x="404813" y="4897438"/>
            <a:ext cx="84312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212" name="Rectangle 10"/>
          <p:cNvSpPr>
            <a:spLocks noChangeArrowheads="1"/>
          </p:cNvSpPr>
          <p:nvPr/>
        </p:nvSpPr>
        <p:spPr bwMode="auto">
          <a:xfrm>
            <a:off x="1728788" y="652463"/>
            <a:ext cx="2736850" cy="349250"/>
          </a:xfrm>
          <a:prstGeom prst="rect">
            <a:avLst/>
          </a:prstGeom>
          <a:solidFill>
            <a:srgbClr val="EAEAEA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algn="ctr"/>
            <a:r>
              <a:rPr lang="en-US" altLang="zh-TW" sz="1600" b="1">
                <a:solidFill>
                  <a:schemeClr val="bg2"/>
                </a:solidFill>
                <a:ea typeface="標楷體" pitchFamily="65" charset="-120"/>
              </a:rPr>
              <a:t>F1</a:t>
            </a:r>
            <a:r>
              <a:rPr lang="zh-TW" altLang="en-US" sz="1600" b="1">
                <a:solidFill>
                  <a:schemeClr val="bg2"/>
                </a:solidFill>
                <a:ea typeface="標楷體" pitchFamily="65" charset="-120"/>
              </a:rPr>
              <a:t>利潤成長</a:t>
            </a:r>
          </a:p>
        </p:txBody>
      </p:sp>
      <p:sp>
        <p:nvSpPr>
          <p:cNvPr id="307213" name="Rectangle 11"/>
          <p:cNvSpPr>
            <a:spLocks noChangeArrowheads="1"/>
          </p:cNvSpPr>
          <p:nvPr/>
        </p:nvSpPr>
        <p:spPr bwMode="auto">
          <a:xfrm>
            <a:off x="1728788" y="1008063"/>
            <a:ext cx="2736850" cy="720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176213" indent="-176213">
              <a:buFont typeface="Wingdings" pitchFamily="2" charset="2"/>
              <a:buChar char="Ø"/>
            </a:pPr>
            <a:r>
              <a:rPr lang="en-US" altLang="zh-TW" sz="1400">
                <a:ea typeface="細明體" pitchFamily="49" charset="-120"/>
              </a:rPr>
              <a:t>C.F11</a:t>
            </a:r>
            <a:r>
              <a:rPr lang="zh-TW" altLang="en-US" sz="1400">
                <a:ea typeface="細明體" pitchFamily="49" charset="-120"/>
              </a:rPr>
              <a:t>現有商品利潤維持</a:t>
            </a:r>
          </a:p>
          <a:p>
            <a:pPr marL="176213" indent="-176213">
              <a:buFont typeface="Wingdings" pitchFamily="2" charset="2"/>
              <a:buChar char="Ø"/>
            </a:pPr>
            <a:r>
              <a:rPr lang="en-US" altLang="zh-TW" sz="1400">
                <a:ea typeface="細明體" pitchFamily="49" charset="-120"/>
              </a:rPr>
              <a:t>B.F12</a:t>
            </a:r>
            <a:r>
              <a:rPr lang="zh-TW" altLang="en-US" sz="1400">
                <a:ea typeface="細明體" pitchFamily="49" charset="-120"/>
              </a:rPr>
              <a:t>新服務性商品營收成長</a:t>
            </a:r>
            <a:r>
              <a:rPr lang="en-US" altLang="zh-TW" sz="1400">
                <a:ea typeface="細明體" pitchFamily="49" charset="-120"/>
              </a:rPr>
              <a:t>(</a:t>
            </a:r>
            <a:r>
              <a:rPr lang="zh-TW" altLang="en-US" sz="1400">
                <a:ea typeface="細明體" pitchFamily="49" charset="-120"/>
              </a:rPr>
              <a:t>車輛或行有關的服務商品</a:t>
            </a:r>
            <a:r>
              <a:rPr lang="en-US" altLang="zh-TW" sz="1400">
                <a:ea typeface="細明體" pitchFamily="49" charset="-120"/>
              </a:rPr>
              <a:t>)</a:t>
            </a:r>
          </a:p>
        </p:txBody>
      </p:sp>
      <p:sp>
        <p:nvSpPr>
          <p:cNvPr id="307214" name="Text Box 12"/>
          <p:cNvSpPr txBox="1">
            <a:spLocks noChangeArrowheads="1"/>
          </p:cNvSpPr>
          <p:nvPr/>
        </p:nvSpPr>
        <p:spPr bwMode="auto">
          <a:xfrm>
            <a:off x="3168650" y="6192838"/>
            <a:ext cx="3400425" cy="404812"/>
          </a:xfrm>
          <a:prstGeom prst="rect">
            <a:avLst/>
          </a:prstGeom>
          <a:solidFill>
            <a:srgbClr val="CC00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/>
          <a:lstStyle/>
          <a:p>
            <a:pPr>
              <a:lnSpc>
                <a:spcPct val="75000"/>
              </a:lnSpc>
              <a:buFont typeface="Wingdings" pitchFamily="2" charset="2"/>
              <a:buNone/>
            </a:pPr>
            <a:r>
              <a:rPr lang="en-US" altLang="zh-TW" sz="1400" b="1">
                <a:ea typeface="標楷體" pitchFamily="65" charset="-120"/>
              </a:rPr>
              <a:t>C.</a:t>
            </a:r>
            <a:r>
              <a:rPr lang="zh-TW" altLang="en-US" sz="1400" b="1">
                <a:ea typeface="標楷體" pitchFamily="65" charset="-120"/>
              </a:rPr>
              <a:t>誠實、積極、和諧的組織氣氛</a:t>
            </a:r>
          </a:p>
          <a:p>
            <a:pPr>
              <a:lnSpc>
                <a:spcPct val="75000"/>
              </a:lnSpc>
              <a:buFont typeface="Wingdings" pitchFamily="2" charset="2"/>
              <a:buNone/>
            </a:pPr>
            <a:r>
              <a:rPr lang="en-US" altLang="zh-TW" sz="1400" b="1">
                <a:ea typeface="標楷體" pitchFamily="65" charset="-120"/>
              </a:rPr>
              <a:t>C.</a:t>
            </a:r>
            <a:r>
              <a:rPr lang="zh-TW" altLang="en-US" sz="1400" b="1">
                <a:ea typeface="標楷體" pitchFamily="65" charset="-120"/>
              </a:rPr>
              <a:t>建立以策略為主的績效考核與獎酬辦法</a:t>
            </a:r>
          </a:p>
        </p:txBody>
      </p:sp>
      <p:sp>
        <p:nvSpPr>
          <p:cNvPr id="307215" name="Rectangle 13"/>
          <p:cNvSpPr>
            <a:spLocks noChangeArrowheads="1"/>
          </p:cNvSpPr>
          <p:nvPr/>
        </p:nvSpPr>
        <p:spPr bwMode="auto">
          <a:xfrm>
            <a:off x="4824413" y="652463"/>
            <a:ext cx="2952750" cy="34925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algn="ctr"/>
            <a:r>
              <a:rPr lang="en-US" altLang="zh-TW" sz="1600" b="1">
                <a:solidFill>
                  <a:schemeClr val="bg2"/>
                </a:solidFill>
                <a:ea typeface="標楷體" pitchFamily="65" charset="-120"/>
              </a:rPr>
              <a:t>F2</a:t>
            </a:r>
            <a:r>
              <a:rPr lang="zh-TW" altLang="en-US" sz="1600" b="1">
                <a:solidFill>
                  <a:schemeClr val="bg2"/>
                </a:solidFill>
                <a:ea typeface="標楷體" pitchFamily="65" charset="-120"/>
              </a:rPr>
              <a:t>生產力提升</a:t>
            </a:r>
          </a:p>
        </p:txBody>
      </p:sp>
      <p:sp>
        <p:nvSpPr>
          <p:cNvPr id="307216" name="Rectangle 14"/>
          <p:cNvSpPr>
            <a:spLocks noChangeArrowheads="1"/>
          </p:cNvSpPr>
          <p:nvPr/>
        </p:nvSpPr>
        <p:spPr bwMode="auto">
          <a:xfrm>
            <a:off x="4824413" y="1008063"/>
            <a:ext cx="2952750" cy="720725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176213" indent="-176213">
              <a:buFont typeface="Wingdings" pitchFamily="2" charset="2"/>
              <a:buChar char="Ø"/>
            </a:pPr>
            <a:r>
              <a:rPr lang="en-US" altLang="zh-TW" sz="1400">
                <a:ea typeface="細明體" pitchFamily="49" charset="-120"/>
              </a:rPr>
              <a:t>C.F21</a:t>
            </a:r>
            <a:r>
              <a:rPr lang="zh-TW" altLang="en-US" sz="1400">
                <a:ea typeface="細明體" pitchFamily="49" charset="-120"/>
              </a:rPr>
              <a:t>風險降低：侵占公款、應收帳款收回、放款、債權收回</a:t>
            </a:r>
          </a:p>
          <a:p>
            <a:pPr marL="176213" indent="-176213">
              <a:buFont typeface="Wingdings" pitchFamily="2" charset="2"/>
              <a:buChar char="Ø"/>
            </a:pPr>
            <a:r>
              <a:rPr kumimoji="0" lang="en-US" altLang="zh-TW" sz="1400">
                <a:ea typeface="細明體" pitchFamily="49" charset="-120"/>
              </a:rPr>
              <a:t>C.F22</a:t>
            </a:r>
            <a:r>
              <a:rPr kumimoji="0" lang="zh-TW" altLang="en-US" sz="1400">
                <a:ea typeface="細明體" pitchFamily="49" charset="-120"/>
              </a:rPr>
              <a:t>降低營運作業成</a:t>
            </a:r>
            <a:r>
              <a:rPr lang="zh-TW" altLang="en-US" sz="1400">
                <a:ea typeface="細明體" pitchFamily="49" charset="-120"/>
              </a:rPr>
              <a:t>本</a:t>
            </a:r>
          </a:p>
        </p:txBody>
      </p:sp>
      <p:sp>
        <p:nvSpPr>
          <p:cNvPr id="307217" name="Rectangle 15"/>
          <p:cNvSpPr>
            <a:spLocks noChangeArrowheads="1"/>
          </p:cNvSpPr>
          <p:nvPr/>
        </p:nvSpPr>
        <p:spPr bwMode="auto">
          <a:xfrm>
            <a:off x="792163" y="1944688"/>
            <a:ext cx="2520950" cy="34925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algn="ctr"/>
            <a:r>
              <a:rPr lang="en-US" altLang="zh-TW" sz="1600" b="1">
                <a:solidFill>
                  <a:schemeClr val="bg2"/>
                </a:solidFill>
                <a:ea typeface="標楷體" pitchFamily="65" charset="-120"/>
              </a:rPr>
              <a:t>C1</a:t>
            </a:r>
            <a:r>
              <a:rPr lang="zh-TW" altLang="en-US" sz="1600" b="1">
                <a:solidFill>
                  <a:schemeClr val="bg2"/>
                </a:solidFill>
                <a:ea typeface="標楷體" pitchFamily="65" charset="-120"/>
              </a:rPr>
              <a:t>建立換帖的顧客關係</a:t>
            </a:r>
          </a:p>
        </p:txBody>
      </p:sp>
      <p:sp>
        <p:nvSpPr>
          <p:cNvPr id="307218" name="Rectangle 16"/>
          <p:cNvSpPr>
            <a:spLocks noChangeArrowheads="1"/>
          </p:cNvSpPr>
          <p:nvPr/>
        </p:nvSpPr>
        <p:spPr bwMode="auto">
          <a:xfrm>
            <a:off x="792163" y="2305050"/>
            <a:ext cx="2520950" cy="1008063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176213" indent="-176213">
              <a:buFont typeface="Wingdings" pitchFamily="2" charset="2"/>
              <a:buChar char="Ø"/>
            </a:pPr>
            <a:r>
              <a:rPr lang="en-US" altLang="zh-TW" sz="1400">
                <a:ea typeface="細明體" pitchFamily="49" charset="-120"/>
              </a:rPr>
              <a:t>C.C11</a:t>
            </a:r>
            <a:r>
              <a:rPr lang="zh-TW" altLang="en-US" sz="1400">
                <a:ea typeface="細明體" pitchFamily="49" charset="-120"/>
              </a:rPr>
              <a:t>親切的消費經驗</a:t>
            </a:r>
          </a:p>
          <a:p>
            <a:pPr marL="176213" indent="-176213">
              <a:buFont typeface="Wingdings" pitchFamily="2" charset="2"/>
              <a:buChar char="Ø"/>
            </a:pPr>
            <a:r>
              <a:rPr lang="en-US" altLang="zh-TW" sz="1400">
                <a:ea typeface="細明體" pitchFamily="49" charset="-120"/>
              </a:rPr>
              <a:t>C.C12</a:t>
            </a:r>
            <a:r>
              <a:rPr lang="zh-TW" altLang="en-US" sz="1400">
                <a:ea typeface="細明體" pitchFamily="49" charset="-120"/>
              </a:rPr>
              <a:t>信賴的交易：履約保証，與交易資訊透明</a:t>
            </a:r>
          </a:p>
          <a:p>
            <a:pPr marL="176213" indent="-176213">
              <a:buFont typeface="Wingdings" pitchFamily="2" charset="2"/>
              <a:buChar char="Ø"/>
            </a:pPr>
            <a:r>
              <a:rPr kumimoji="0" lang="zh-TW" altLang="en-US" sz="1400">
                <a:ea typeface="細明體" pitchFamily="49" charset="-120"/>
              </a:rPr>
              <a:t>●</a:t>
            </a:r>
            <a:r>
              <a:rPr kumimoji="0" lang="en-US" altLang="zh-TW" sz="1400">
                <a:ea typeface="細明體" pitchFamily="49" charset="-120"/>
              </a:rPr>
              <a:t>C.C13</a:t>
            </a:r>
            <a:r>
              <a:rPr kumimoji="0" lang="zh-TW" altLang="en-US" sz="1400">
                <a:ea typeface="細明體" pitchFamily="49" charset="-120"/>
              </a:rPr>
              <a:t>提供不中斷的服務</a:t>
            </a:r>
          </a:p>
        </p:txBody>
      </p:sp>
      <p:sp>
        <p:nvSpPr>
          <p:cNvPr id="307219" name="Rectangle 17"/>
          <p:cNvSpPr>
            <a:spLocks noChangeArrowheads="1"/>
          </p:cNvSpPr>
          <p:nvPr/>
        </p:nvSpPr>
        <p:spPr bwMode="auto">
          <a:xfrm>
            <a:off x="5041900" y="3498850"/>
            <a:ext cx="1960563" cy="3175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algn="ctr"/>
            <a:r>
              <a:rPr lang="en-US" altLang="zh-TW" sz="1400" b="1">
                <a:solidFill>
                  <a:schemeClr val="bg2"/>
                </a:solidFill>
                <a:ea typeface="標楷體" pitchFamily="65" charset="-120"/>
              </a:rPr>
              <a:t>IP1</a:t>
            </a:r>
            <a:r>
              <a:rPr lang="zh-TW" altLang="en-US" sz="1400" b="1">
                <a:solidFill>
                  <a:schemeClr val="bg2"/>
                </a:solidFill>
                <a:ea typeface="標楷體" pitchFamily="65" charset="-120"/>
              </a:rPr>
              <a:t>開發服務商品管理</a:t>
            </a:r>
          </a:p>
        </p:txBody>
      </p:sp>
      <p:sp>
        <p:nvSpPr>
          <p:cNvPr id="307220" name="Rectangle 18"/>
          <p:cNvSpPr>
            <a:spLocks noChangeArrowheads="1"/>
          </p:cNvSpPr>
          <p:nvPr/>
        </p:nvSpPr>
        <p:spPr bwMode="auto">
          <a:xfrm>
            <a:off x="5041900" y="3816350"/>
            <a:ext cx="1962150" cy="1008063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176213" indent="-176213">
              <a:buFont typeface="Wingdings" pitchFamily="2" charset="2"/>
              <a:buChar char="Ø"/>
            </a:pPr>
            <a:r>
              <a:rPr lang="en-US" altLang="zh-TW" sz="1200">
                <a:ea typeface="細明體" pitchFamily="49" charset="-120"/>
              </a:rPr>
              <a:t>C.IP11</a:t>
            </a:r>
            <a:r>
              <a:rPr lang="zh-TW" altLang="en-US" sz="1200">
                <a:ea typeface="細明體" pitchFamily="49" charset="-120"/>
              </a:rPr>
              <a:t>新服務商品及服務方式設計流程</a:t>
            </a:r>
          </a:p>
          <a:p>
            <a:pPr marL="176213" indent="-176213">
              <a:buFont typeface="Wingdings" pitchFamily="2" charset="2"/>
              <a:buChar char="Ø"/>
            </a:pPr>
            <a:r>
              <a:rPr kumimoji="0" lang="en-US" altLang="zh-TW" sz="1200">
                <a:ea typeface="細明體" pitchFamily="49" charset="-120"/>
              </a:rPr>
              <a:t>C.IP12</a:t>
            </a:r>
            <a:r>
              <a:rPr kumimoji="0" lang="zh-TW" altLang="en-US" sz="1200">
                <a:ea typeface="細明體" pitchFamily="49" charset="-120"/>
              </a:rPr>
              <a:t>異業結盟或連鎖加盟管理流程</a:t>
            </a:r>
          </a:p>
        </p:txBody>
      </p:sp>
      <p:sp>
        <p:nvSpPr>
          <p:cNvPr id="307221" name="Rectangle 19"/>
          <p:cNvSpPr>
            <a:spLocks noChangeArrowheads="1"/>
          </p:cNvSpPr>
          <p:nvPr/>
        </p:nvSpPr>
        <p:spPr bwMode="auto">
          <a:xfrm>
            <a:off x="792163" y="3498850"/>
            <a:ext cx="2376487" cy="3175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algn="ctr"/>
            <a:r>
              <a:rPr lang="en-US" altLang="zh-TW" sz="1400" b="1">
                <a:solidFill>
                  <a:schemeClr val="bg2"/>
                </a:solidFill>
                <a:ea typeface="標楷體" pitchFamily="65" charset="-120"/>
              </a:rPr>
              <a:t>IP2</a:t>
            </a:r>
            <a:r>
              <a:rPr lang="zh-TW" altLang="en-US" sz="1400" b="1">
                <a:solidFill>
                  <a:schemeClr val="bg2"/>
                </a:solidFill>
                <a:ea typeface="標楷體" pitchFamily="65" charset="-120"/>
              </a:rPr>
              <a:t>強化客戶關係管理</a:t>
            </a:r>
          </a:p>
        </p:txBody>
      </p:sp>
      <p:sp>
        <p:nvSpPr>
          <p:cNvPr id="307222" name="Rectangle 20"/>
          <p:cNvSpPr>
            <a:spLocks noChangeArrowheads="1"/>
          </p:cNvSpPr>
          <p:nvPr/>
        </p:nvSpPr>
        <p:spPr bwMode="auto">
          <a:xfrm>
            <a:off x="792163" y="3816350"/>
            <a:ext cx="2376487" cy="1001713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176213" indent="-176213">
              <a:buFont typeface="Wingdings" pitchFamily="2" charset="2"/>
              <a:buChar char="Ø"/>
            </a:pPr>
            <a:r>
              <a:rPr lang="en-US" altLang="zh-TW" sz="1200">
                <a:ea typeface="細明體" pitchFamily="49" charset="-120"/>
              </a:rPr>
              <a:t>C.IP21</a:t>
            </a:r>
            <a:r>
              <a:rPr lang="zh-TW" altLang="en-US" sz="1200">
                <a:ea typeface="細明體" pitchFamily="49" charset="-120"/>
              </a:rPr>
              <a:t>專人、不中斷的服務流程管理</a:t>
            </a:r>
          </a:p>
          <a:p>
            <a:pPr marL="176213" indent="-176213">
              <a:buFont typeface="Wingdings" pitchFamily="2" charset="2"/>
              <a:buChar char="Ø"/>
            </a:pPr>
            <a:r>
              <a:rPr lang="en-US" altLang="zh-TW" sz="1200">
                <a:ea typeface="細明體" pitchFamily="49" charset="-120"/>
              </a:rPr>
              <a:t>C.IP22</a:t>
            </a:r>
            <a:r>
              <a:rPr lang="zh-TW" altLang="en-US" sz="1200">
                <a:ea typeface="細明體" pitchFamily="49" charset="-120"/>
              </a:rPr>
              <a:t>客戶交易資訊透明管理</a:t>
            </a:r>
          </a:p>
          <a:p>
            <a:pPr marL="176213" indent="-176213">
              <a:buFont typeface="Wingdings" pitchFamily="2" charset="2"/>
              <a:buChar char="Ø"/>
            </a:pPr>
            <a:r>
              <a:rPr lang="en-US" altLang="zh-TW" sz="1200">
                <a:ea typeface="細明體" pitchFamily="49" charset="-120"/>
              </a:rPr>
              <a:t>B.IP23</a:t>
            </a:r>
            <a:r>
              <a:rPr lang="zh-TW" altLang="en-US" sz="1200">
                <a:ea typeface="細明體" pitchFamily="49" charset="-120"/>
              </a:rPr>
              <a:t>承諾履約保證達成管理</a:t>
            </a:r>
          </a:p>
          <a:p>
            <a:pPr marL="176213" indent="-176213">
              <a:buFont typeface="Wingdings" pitchFamily="2" charset="2"/>
              <a:buChar char="Ø"/>
            </a:pPr>
            <a:r>
              <a:rPr lang="en-US" altLang="zh-TW" sz="1200">
                <a:ea typeface="細明體" pitchFamily="49" charset="-120"/>
              </a:rPr>
              <a:t>A.IP24</a:t>
            </a:r>
            <a:r>
              <a:rPr lang="zh-TW" altLang="en-US" sz="1200">
                <a:ea typeface="細明體" pitchFamily="49" charset="-120"/>
              </a:rPr>
              <a:t>服務流程標準一致管理</a:t>
            </a:r>
          </a:p>
        </p:txBody>
      </p:sp>
      <p:sp>
        <p:nvSpPr>
          <p:cNvPr id="307223" name="Rectangle 21"/>
          <p:cNvSpPr>
            <a:spLocks noChangeArrowheads="1"/>
          </p:cNvSpPr>
          <p:nvPr/>
        </p:nvSpPr>
        <p:spPr bwMode="auto">
          <a:xfrm>
            <a:off x="3241675" y="3514725"/>
            <a:ext cx="1727200" cy="3556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lnSpc>
                <a:spcPct val="80000"/>
              </a:lnSpc>
            </a:pPr>
            <a:r>
              <a:rPr lang="en-US" altLang="zh-TW" sz="1400" b="1">
                <a:solidFill>
                  <a:schemeClr val="bg2"/>
                </a:solidFill>
                <a:ea typeface="標楷體" pitchFamily="65" charset="-120"/>
              </a:rPr>
              <a:t>IP3</a:t>
            </a:r>
            <a:r>
              <a:rPr lang="zh-TW" altLang="en-US" sz="1400" b="1">
                <a:solidFill>
                  <a:schemeClr val="bg2"/>
                </a:solidFill>
                <a:ea typeface="標楷體" pitchFamily="65" charset="-120"/>
              </a:rPr>
              <a:t>提升附加價值的營運管理</a:t>
            </a:r>
          </a:p>
        </p:txBody>
      </p:sp>
      <p:sp>
        <p:nvSpPr>
          <p:cNvPr id="307224" name="Rectangle 22"/>
          <p:cNvSpPr>
            <a:spLocks noChangeArrowheads="1"/>
          </p:cNvSpPr>
          <p:nvPr/>
        </p:nvSpPr>
        <p:spPr bwMode="auto">
          <a:xfrm>
            <a:off x="3241675" y="3875088"/>
            <a:ext cx="1727200" cy="949325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176213" indent="-176213">
              <a:buFont typeface="Wingdings" pitchFamily="2" charset="2"/>
              <a:buChar char="Ø"/>
            </a:pPr>
            <a:r>
              <a:rPr lang="en-US" altLang="zh-TW" sz="1200"/>
              <a:t>C.IP31</a:t>
            </a:r>
            <a:r>
              <a:rPr lang="zh-TW" altLang="en-US" sz="1200"/>
              <a:t>提升作業流程績效與價值</a:t>
            </a:r>
          </a:p>
          <a:p>
            <a:pPr marL="176213" indent="-176213">
              <a:buFont typeface="Wingdings" pitchFamily="2" charset="2"/>
              <a:buChar char="Ø"/>
            </a:pPr>
            <a:r>
              <a:rPr lang="en-US" altLang="zh-TW" sz="1200"/>
              <a:t>C.IP32</a:t>
            </a:r>
            <a:r>
              <a:rPr lang="zh-TW" altLang="en-US" sz="1200"/>
              <a:t>風險管理：應收帳款、債權</a:t>
            </a:r>
            <a:r>
              <a:rPr lang="en-US" altLang="zh-TW" sz="1200"/>
              <a:t>…</a:t>
            </a:r>
          </a:p>
        </p:txBody>
      </p:sp>
      <p:sp>
        <p:nvSpPr>
          <p:cNvPr id="307225" name="Rectangle 23"/>
          <p:cNvSpPr>
            <a:spLocks noChangeArrowheads="1"/>
          </p:cNvSpPr>
          <p:nvPr/>
        </p:nvSpPr>
        <p:spPr bwMode="auto">
          <a:xfrm>
            <a:off x="779463" y="4968875"/>
            <a:ext cx="2043112" cy="3175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algn="ctr"/>
            <a:r>
              <a:rPr lang="en-US" altLang="zh-TW" sz="1400" b="1">
                <a:solidFill>
                  <a:schemeClr val="bg2"/>
                </a:solidFill>
                <a:ea typeface="標楷體" pitchFamily="65" charset="-120"/>
              </a:rPr>
              <a:t>L1</a:t>
            </a:r>
            <a:r>
              <a:rPr lang="zh-TW" altLang="en-US" sz="1400" b="1">
                <a:solidFill>
                  <a:schemeClr val="bg2"/>
                </a:solidFill>
                <a:ea typeface="標楷體" pitchFamily="65" charset="-120"/>
              </a:rPr>
              <a:t>開發商品能力</a:t>
            </a:r>
          </a:p>
        </p:txBody>
      </p:sp>
      <p:sp>
        <p:nvSpPr>
          <p:cNvPr id="307226" name="Rectangle 24"/>
          <p:cNvSpPr>
            <a:spLocks noChangeArrowheads="1"/>
          </p:cNvSpPr>
          <p:nvPr/>
        </p:nvSpPr>
        <p:spPr bwMode="auto">
          <a:xfrm>
            <a:off x="779463" y="5291138"/>
            <a:ext cx="2043112" cy="6858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176213" indent="-176213">
              <a:buFont typeface="Wingdings" pitchFamily="2" charset="2"/>
              <a:buChar char="Ø"/>
            </a:pPr>
            <a:r>
              <a:rPr lang="en-US" altLang="zh-TW" sz="1200"/>
              <a:t>C.L11</a:t>
            </a:r>
            <a:r>
              <a:rPr lang="zh-TW" altLang="en-US" sz="1200"/>
              <a:t>培養商品設計</a:t>
            </a:r>
          </a:p>
          <a:p>
            <a:pPr marL="176213" indent="-176213">
              <a:buFont typeface="Wingdings" pitchFamily="2" charset="2"/>
              <a:buChar char="Ø"/>
            </a:pPr>
            <a:r>
              <a:rPr lang="en-US" altLang="zh-TW" sz="1200"/>
              <a:t>C.L12</a:t>
            </a:r>
            <a:r>
              <a:rPr lang="zh-TW" altLang="en-US" sz="1200"/>
              <a:t>增進市場分析能力</a:t>
            </a:r>
          </a:p>
          <a:p>
            <a:pPr marL="176213" indent="-176213">
              <a:buFont typeface="Wingdings" pitchFamily="2" charset="2"/>
              <a:buChar char="Ø"/>
            </a:pPr>
            <a:r>
              <a:rPr lang="en-US" altLang="zh-TW" sz="1200"/>
              <a:t>C.L13</a:t>
            </a:r>
            <a:r>
              <a:rPr lang="zh-TW" altLang="en-US" sz="1200"/>
              <a:t>提高談判溝通技巧</a:t>
            </a:r>
          </a:p>
        </p:txBody>
      </p:sp>
      <p:sp>
        <p:nvSpPr>
          <p:cNvPr id="307227" name="Rectangle 25"/>
          <p:cNvSpPr>
            <a:spLocks noChangeArrowheads="1"/>
          </p:cNvSpPr>
          <p:nvPr/>
        </p:nvSpPr>
        <p:spPr bwMode="auto">
          <a:xfrm>
            <a:off x="3241675" y="4984750"/>
            <a:ext cx="2017713" cy="3175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algn="ctr"/>
            <a:r>
              <a:rPr kumimoji="0" lang="en-US" altLang="zh-TW" sz="1400" b="1">
                <a:solidFill>
                  <a:schemeClr val="bg2"/>
                </a:solidFill>
                <a:ea typeface="標楷體" pitchFamily="65" charset="-120"/>
              </a:rPr>
              <a:t>L2</a:t>
            </a:r>
            <a:r>
              <a:rPr kumimoji="0" lang="zh-TW" altLang="en-US" sz="1400" b="1">
                <a:solidFill>
                  <a:schemeClr val="bg2"/>
                </a:solidFill>
                <a:ea typeface="標楷體" pitchFamily="65" charset="-120"/>
              </a:rPr>
              <a:t>客戶關係管理能力</a:t>
            </a:r>
            <a:endParaRPr lang="zh-TW" altLang="en-US" sz="1400" b="1">
              <a:solidFill>
                <a:schemeClr val="bg2"/>
              </a:solidFill>
              <a:ea typeface="標楷體" pitchFamily="65" charset="-120"/>
            </a:endParaRPr>
          </a:p>
        </p:txBody>
      </p:sp>
      <p:sp>
        <p:nvSpPr>
          <p:cNvPr id="307228" name="Rectangle 26"/>
          <p:cNvSpPr>
            <a:spLocks noChangeArrowheads="1"/>
          </p:cNvSpPr>
          <p:nvPr/>
        </p:nvSpPr>
        <p:spPr bwMode="auto">
          <a:xfrm>
            <a:off x="3241675" y="5307013"/>
            <a:ext cx="2016125" cy="6858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176213" indent="-176213">
              <a:buFont typeface="Wingdings" pitchFamily="2" charset="2"/>
              <a:buChar char="Ø"/>
            </a:pPr>
            <a:r>
              <a:rPr lang="en-US" altLang="zh-TW" sz="1200"/>
              <a:t>A.L21</a:t>
            </a:r>
            <a:r>
              <a:rPr lang="zh-TW" altLang="en-US" sz="1200"/>
              <a:t>建構</a:t>
            </a:r>
            <a:r>
              <a:rPr lang="en-US" altLang="zh-TW" sz="1200"/>
              <a:t>CRM</a:t>
            </a:r>
            <a:r>
              <a:rPr lang="zh-TW" altLang="en-US" sz="1200"/>
              <a:t>整合的系統</a:t>
            </a:r>
          </a:p>
          <a:p>
            <a:pPr marL="176213" indent="-176213">
              <a:buFont typeface="Wingdings" pitchFamily="2" charset="2"/>
              <a:buChar char="Ø"/>
            </a:pPr>
            <a:r>
              <a:rPr lang="en-US" altLang="zh-TW" sz="1200"/>
              <a:t>C.L22</a:t>
            </a:r>
            <a:r>
              <a:rPr lang="zh-TW" altLang="en-US" sz="1200"/>
              <a:t>培養銷售技巧能力</a:t>
            </a:r>
          </a:p>
        </p:txBody>
      </p:sp>
      <p:sp>
        <p:nvSpPr>
          <p:cNvPr id="307229" name="Rectangle 27"/>
          <p:cNvSpPr>
            <a:spLocks noChangeArrowheads="1"/>
          </p:cNvSpPr>
          <p:nvPr/>
        </p:nvSpPr>
        <p:spPr bwMode="auto">
          <a:xfrm>
            <a:off x="5616575" y="4968875"/>
            <a:ext cx="2085975" cy="2159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/>
            <a:r>
              <a:rPr lang="en-US" altLang="zh-TW" sz="1400" b="1">
                <a:solidFill>
                  <a:schemeClr val="bg2"/>
                </a:solidFill>
                <a:ea typeface="標楷體" pitchFamily="65" charset="-120"/>
              </a:rPr>
              <a:t>L3</a:t>
            </a:r>
            <a:r>
              <a:rPr lang="zh-TW" altLang="en-US" sz="1400" b="1">
                <a:solidFill>
                  <a:schemeClr val="bg2"/>
                </a:solidFill>
                <a:ea typeface="標楷體" pitchFamily="65" charset="-120"/>
              </a:rPr>
              <a:t>營運管理能力</a:t>
            </a:r>
          </a:p>
        </p:txBody>
      </p:sp>
      <p:sp>
        <p:nvSpPr>
          <p:cNvPr id="307230" name="Rectangle 28"/>
          <p:cNvSpPr>
            <a:spLocks noChangeArrowheads="1"/>
          </p:cNvSpPr>
          <p:nvPr/>
        </p:nvSpPr>
        <p:spPr bwMode="auto">
          <a:xfrm>
            <a:off x="5616575" y="5189538"/>
            <a:ext cx="2089150" cy="973137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176213" indent="-176213">
              <a:buFont typeface="Wingdings" pitchFamily="2" charset="2"/>
              <a:buChar char="Ø"/>
            </a:pPr>
            <a:r>
              <a:rPr kumimoji="0" lang="en-US" altLang="zh-TW" sz="1200">
                <a:ea typeface="華康中黑體"/>
                <a:cs typeface="華康中黑體"/>
              </a:rPr>
              <a:t>A.L31</a:t>
            </a:r>
            <a:r>
              <a:rPr kumimoji="0" lang="zh-TW" altLang="en-US" sz="1200">
                <a:ea typeface="華康中黑體"/>
                <a:cs typeface="華康中黑體"/>
              </a:rPr>
              <a:t>提</a:t>
            </a:r>
            <a:r>
              <a:rPr lang="zh-TW" altLang="en-US" sz="1200">
                <a:ea typeface="華康中黑體"/>
                <a:cs typeface="華康中黑體"/>
              </a:rPr>
              <a:t>升</a:t>
            </a:r>
            <a:r>
              <a:rPr lang="en-US" altLang="zh-TW" sz="1200">
                <a:ea typeface="華康中黑體"/>
                <a:cs typeface="華康中黑體"/>
              </a:rPr>
              <a:t>E</a:t>
            </a:r>
            <a:r>
              <a:rPr lang="zh-TW" altLang="en-US" sz="1200">
                <a:ea typeface="華康中黑體"/>
                <a:cs typeface="華康中黑體"/>
              </a:rPr>
              <a:t>化技能</a:t>
            </a:r>
          </a:p>
          <a:p>
            <a:pPr marL="176213" indent="-176213">
              <a:buFont typeface="Wingdings" pitchFamily="2" charset="2"/>
              <a:buChar char="Ø"/>
            </a:pPr>
            <a:r>
              <a:rPr lang="en-US" altLang="zh-TW" sz="1200">
                <a:ea typeface="華康中黑體"/>
                <a:cs typeface="華康中黑體"/>
              </a:rPr>
              <a:t>C.L32</a:t>
            </a:r>
            <a:r>
              <a:rPr lang="zh-TW" altLang="en-US" sz="1200">
                <a:ea typeface="華康中黑體"/>
                <a:cs typeface="華康中黑體"/>
              </a:rPr>
              <a:t>建置</a:t>
            </a:r>
            <a:r>
              <a:rPr lang="en-US" altLang="zh-TW" sz="1200">
                <a:ea typeface="華康中黑體"/>
                <a:cs typeface="華康中黑體"/>
              </a:rPr>
              <a:t>ERP</a:t>
            </a:r>
            <a:r>
              <a:rPr lang="zh-TW" altLang="en-US" sz="1200">
                <a:ea typeface="華康中黑體"/>
                <a:cs typeface="華康中黑體"/>
              </a:rPr>
              <a:t>系統</a:t>
            </a:r>
            <a:endParaRPr lang="zh-TW" altLang="en-US" sz="1200">
              <a:ea typeface="細明體" pitchFamily="49" charset="-120"/>
            </a:endParaRPr>
          </a:p>
          <a:p>
            <a:pPr marL="176213" indent="-176213">
              <a:buFont typeface="Wingdings" pitchFamily="2" charset="2"/>
              <a:buChar char="Ø"/>
            </a:pPr>
            <a:r>
              <a:rPr lang="en-US" altLang="zh-TW" sz="1200">
                <a:ea typeface="華康中黑體"/>
                <a:cs typeface="華康中黑體"/>
              </a:rPr>
              <a:t>C.L33</a:t>
            </a:r>
            <a:r>
              <a:rPr lang="zh-TW" altLang="en-US" sz="1200">
                <a:ea typeface="華康中黑體"/>
                <a:cs typeface="華康中黑體"/>
              </a:rPr>
              <a:t>提升維修技術</a:t>
            </a:r>
          </a:p>
          <a:p>
            <a:pPr marL="176213" indent="-176213">
              <a:buFont typeface="Wingdings" pitchFamily="2" charset="2"/>
              <a:buChar char="Ø"/>
            </a:pPr>
            <a:r>
              <a:rPr lang="en-US" altLang="zh-TW" sz="1200">
                <a:ea typeface="華康中黑體"/>
                <a:cs typeface="華康中黑體"/>
              </a:rPr>
              <a:t>C.L34</a:t>
            </a:r>
            <a:r>
              <a:rPr lang="zh-TW" altLang="en-US" sz="1200">
                <a:ea typeface="華康中黑體"/>
                <a:cs typeface="華康中黑體"/>
              </a:rPr>
              <a:t>培養風險管理能力</a:t>
            </a:r>
          </a:p>
          <a:p>
            <a:pPr marL="176213" indent="-176213">
              <a:buFont typeface="Wingdings" pitchFamily="2" charset="2"/>
              <a:buChar char="Ø"/>
            </a:pPr>
            <a:r>
              <a:rPr lang="en-US" altLang="zh-TW" sz="1200">
                <a:ea typeface="華康中黑體"/>
                <a:cs typeface="華康中黑體"/>
              </a:rPr>
              <a:t>C.L35BSC&amp;ABC</a:t>
            </a:r>
            <a:r>
              <a:rPr lang="zh-TW" altLang="en-US" sz="1200">
                <a:ea typeface="華康中黑體"/>
                <a:cs typeface="華康中黑體"/>
              </a:rPr>
              <a:t>能力</a:t>
            </a:r>
            <a:endParaRPr lang="zh-TW" altLang="en-US" sz="1200">
              <a:ea typeface="細明體" pitchFamily="49" charset="-120"/>
            </a:endParaRPr>
          </a:p>
        </p:txBody>
      </p:sp>
      <p:sp>
        <p:nvSpPr>
          <p:cNvPr id="307231" name="Rectangle 29"/>
          <p:cNvSpPr>
            <a:spLocks noChangeArrowheads="1"/>
          </p:cNvSpPr>
          <p:nvPr/>
        </p:nvSpPr>
        <p:spPr bwMode="auto">
          <a:xfrm>
            <a:off x="3384550" y="1944688"/>
            <a:ext cx="2593975" cy="34925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algn="ctr"/>
            <a:r>
              <a:rPr lang="en-US" altLang="zh-TW" sz="1600" b="1">
                <a:solidFill>
                  <a:schemeClr val="bg2"/>
                </a:solidFill>
                <a:ea typeface="標楷體" pitchFamily="65" charset="-120"/>
              </a:rPr>
              <a:t>C2</a:t>
            </a:r>
            <a:r>
              <a:rPr lang="zh-TW" altLang="en-US" sz="1600" b="1">
                <a:solidFill>
                  <a:schemeClr val="bg2"/>
                </a:solidFill>
                <a:ea typeface="標楷體" pitchFamily="65" charset="-120"/>
              </a:rPr>
              <a:t>提供一度讚的服務</a:t>
            </a:r>
          </a:p>
        </p:txBody>
      </p:sp>
      <p:sp>
        <p:nvSpPr>
          <p:cNvPr id="307232" name="Rectangle 30"/>
          <p:cNvSpPr>
            <a:spLocks noChangeArrowheads="1"/>
          </p:cNvSpPr>
          <p:nvPr/>
        </p:nvSpPr>
        <p:spPr bwMode="auto">
          <a:xfrm>
            <a:off x="3384550" y="2305050"/>
            <a:ext cx="2593975" cy="1008063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176213" indent="-176213">
              <a:buFont typeface="Wingdings" pitchFamily="2" charset="2"/>
              <a:buChar char="Ø"/>
            </a:pPr>
            <a:r>
              <a:rPr lang="en-US" altLang="zh-TW" sz="1200"/>
              <a:t>C.C21</a:t>
            </a:r>
            <a:r>
              <a:rPr lang="zh-TW" altLang="en-US" sz="1200"/>
              <a:t>快速回應顧客需求及問題</a:t>
            </a:r>
          </a:p>
          <a:p>
            <a:pPr marL="176213" indent="-176213">
              <a:buFont typeface="Wingdings" pitchFamily="2" charset="2"/>
              <a:buChar char="Ø"/>
            </a:pPr>
            <a:r>
              <a:rPr lang="zh-TW" altLang="en-US" sz="1200"/>
              <a:t>●</a:t>
            </a:r>
            <a:r>
              <a:rPr lang="en-US" altLang="zh-TW" sz="1200"/>
              <a:t>C.C22</a:t>
            </a:r>
            <a:r>
              <a:rPr lang="zh-TW" altLang="en-US" sz="1200"/>
              <a:t>一次修妥及免等待的服務</a:t>
            </a:r>
          </a:p>
          <a:p>
            <a:pPr marL="176213" indent="-176213">
              <a:buFont typeface="Wingdings" pitchFamily="2" charset="2"/>
              <a:buChar char="Ø"/>
            </a:pPr>
            <a:r>
              <a:rPr lang="zh-TW" altLang="en-US" sz="1200"/>
              <a:t>●</a:t>
            </a:r>
            <a:r>
              <a:rPr lang="en-US" altLang="zh-TW" sz="1200"/>
              <a:t>C.C23</a:t>
            </a:r>
            <a:r>
              <a:rPr lang="zh-TW" altLang="en-US" sz="1200"/>
              <a:t>滿足客戶行的需求</a:t>
            </a:r>
            <a:r>
              <a:rPr lang="en-US" altLang="zh-TW" sz="1200"/>
              <a:t>(integration service)</a:t>
            </a:r>
          </a:p>
        </p:txBody>
      </p:sp>
      <p:sp>
        <p:nvSpPr>
          <p:cNvPr id="307233" name="Text Box 31"/>
          <p:cNvSpPr txBox="1">
            <a:spLocks noChangeArrowheads="1"/>
          </p:cNvSpPr>
          <p:nvPr/>
        </p:nvSpPr>
        <p:spPr bwMode="auto">
          <a:xfrm>
            <a:off x="576263" y="773113"/>
            <a:ext cx="1081087" cy="66675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70000"/>
              </a:lnSpc>
              <a:spcBef>
                <a:spcPct val="30000"/>
              </a:spcBef>
            </a:pPr>
            <a:r>
              <a:rPr lang="en-US" altLang="zh-TW" sz="1400">
                <a:ea typeface="華康中黑體"/>
                <a:cs typeface="華康中黑體"/>
              </a:rPr>
              <a:t>A.</a:t>
            </a:r>
            <a:r>
              <a:rPr lang="zh-TW" altLang="en-US" sz="1400">
                <a:ea typeface="華康中黑體"/>
                <a:cs typeface="華康中黑體"/>
              </a:rPr>
              <a:t>短期</a:t>
            </a:r>
          </a:p>
          <a:p>
            <a:pPr>
              <a:lnSpc>
                <a:spcPct val="70000"/>
              </a:lnSpc>
              <a:spcBef>
                <a:spcPct val="30000"/>
              </a:spcBef>
            </a:pPr>
            <a:r>
              <a:rPr lang="en-US" altLang="zh-TW" sz="1400">
                <a:ea typeface="華康中黑體"/>
                <a:cs typeface="華康中黑體"/>
              </a:rPr>
              <a:t>B.</a:t>
            </a:r>
            <a:r>
              <a:rPr lang="zh-TW" altLang="en-US" sz="1400">
                <a:ea typeface="華康中黑體"/>
                <a:cs typeface="華康中黑體"/>
              </a:rPr>
              <a:t>中長期</a:t>
            </a:r>
          </a:p>
          <a:p>
            <a:pPr>
              <a:lnSpc>
                <a:spcPct val="70000"/>
              </a:lnSpc>
              <a:spcBef>
                <a:spcPct val="30000"/>
              </a:spcBef>
            </a:pPr>
            <a:r>
              <a:rPr lang="en-US" altLang="zh-TW" sz="1400">
                <a:ea typeface="華康中黑體"/>
                <a:cs typeface="華康中黑體"/>
              </a:rPr>
              <a:t>C.</a:t>
            </a:r>
            <a:r>
              <a:rPr lang="zh-TW" altLang="en-US" sz="1400">
                <a:ea typeface="華康中黑體"/>
                <a:cs typeface="華康中黑體"/>
              </a:rPr>
              <a:t>短中長期</a:t>
            </a:r>
          </a:p>
        </p:txBody>
      </p:sp>
      <p:sp>
        <p:nvSpPr>
          <p:cNvPr id="307234" name="Rectangle 32"/>
          <p:cNvSpPr>
            <a:spLocks noChangeArrowheads="1"/>
          </p:cNvSpPr>
          <p:nvPr/>
        </p:nvSpPr>
        <p:spPr bwMode="auto">
          <a:xfrm>
            <a:off x="6049963" y="1944688"/>
            <a:ext cx="2374900" cy="34925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algn="ctr"/>
            <a:r>
              <a:rPr lang="en-US" altLang="zh-TW" sz="1600" b="1">
                <a:solidFill>
                  <a:schemeClr val="bg2"/>
                </a:solidFill>
                <a:ea typeface="標楷體" pitchFamily="65" charset="-120"/>
              </a:rPr>
              <a:t>C3</a:t>
            </a:r>
            <a:r>
              <a:rPr lang="zh-TW" altLang="en-US" sz="1600" b="1">
                <a:solidFill>
                  <a:schemeClr val="bg2"/>
                </a:solidFill>
                <a:ea typeface="標楷體" pitchFamily="65" charset="-120"/>
              </a:rPr>
              <a:t>雙贏的通路關係</a:t>
            </a:r>
          </a:p>
        </p:txBody>
      </p:sp>
      <p:sp>
        <p:nvSpPr>
          <p:cNvPr id="307235" name="Rectangle 33"/>
          <p:cNvSpPr>
            <a:spLocks noChangeArrowheads="1"/>
          </p:cNvSpPr>
          <p:nvPr/>
        </p:nvSpPr>
        <p:spPr bwMode="auto">
          <a:xfrm>
            <a:off x="6049963" y="2303463"/>
            <a:ext cx="2374900" cy="100965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176213" indent="-176213">
              <a:buFont typeface="Wingdings" pitchFamily="2" charset="2"/>
              <a:buChar char="Ø"/>
            </a:pPr>
            <a:r>
              <a:rPr lang="en-US" altLang="zh-TW" sz="1400"/>
              <a:t>A.C31</a:t>
            </a:r>
            <a:r>
              <a:rPr lang="zh-TW" altLang="en-US" sz="1400"/>
              <a:t>協助管理資訊與網路的架設提升</a:t>
            </a:r>
          </a:p>
          <a:p>
            <a:pPr marL="176213" indent="-176213">
              <a:buFont typeface="Wingdings" pitchFamily="2" charset="2"/>
              <a:buChar char="Ø"/>
            </a:pPr>
            <a:r>
              <a:rPr lang="en-US" altLang="zh-TW" sz="1400"/>
              <a:t>B.C32</a:t>
            </a:r>
            <a:r>
              <a:rPr lang="zh-TW" altLang="en-US" sz="1400"/>
              <a:t>建立新加盟品牌，協助行銷活動</a:t>
            </a:r>
          </a:p>
        </p:txBody>
      </p:sp>
      <p:sp>
        <p:nvSpPr>
          <p:cNvPr id="307236" name="Rectangle 34"/>
          <p:cNvSpPr>
            <a:spLocks noChangeArrowheads="1"/>
          </p:cNvSpPr>
          <p:nvPr/>
        </p:nvSpPr>
        <p:spPr bwMode="auto">
          <a:xfrm>
            <a:off x="7129463" y="3527425"/>
            <a:ext cx="1833562" cy="38735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/>
            <a:r>
              <a:rPr lang="en-US" altLang="zh-TW" sz="1400" b="1">
                <a:solidFill>
                  <a:schemeClr val="bg2"/>
                </a:solidFill>
                <a:ea typeface="標楷體" pitchFamily="65" charset="-120"/>
              </a:rPr>
              <a:t>IP4</a:t>
            </a:r>
            <a:r>
              <a:rPr lang="zh-TW" altLang="en-US" sz="1400" b="1">
                <a:solidFill>
                  <a:schemeClr val="bg2"/>
                </a:solidFill>
                <a:ea typeface="標楷體" pitchFamily="65" charset="-120"/>
              </a:rPr>
              <a:t>非自有通路管理</a:t>
            </a:r>
          </a:p>
        </p:txBody>
      </p:sp>
      <p:sp>
        <p:nvSpPr>
          <p:cNvPr id="307237" name="Rectangle 35"/>
          <p:cNvSpPr>
            <a:spLocks noChangeArrowheads="1"/>
          </p:cNvSpPr>
          <p:nvPr/>
        </p:nvSpPr>
        <p:spPr bwMode="auto">
          <a:xfrm>
            <a:off x="7129463" y="3922713"/>
            <a:ext cx="1835150" cy="9017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176213" indent="-176213">
              <a:buFont typeface="Wingdings" pitchFamily="2" charset="2"/>
              <a:buChar char="Ø"/>
            </a:pPr>
            <a:r>
              <a:rPr lang="en-US" altLang="zh-TW" sz="1200">
                <a:ea typeface="細明體" pitchFamily="49" charset="-120"/>
              </a:rPr>
              <a:t>A.IP41</a:t>
            </a:r>
            <a:r>
              <a:rPr lang="zh-TW" altLang="en-US" sz="1200">
                <a:ea typeface="細明體" pitchFamily="49" charset="-120"/>
              </a:rPr>
              <a:t>中古車車源平台整合規劃</a:t>
            </a:r>
          </a:p>
          <a:p>
            <a:pPr marL="176213" indent="-176213">
              <a:buFont typeface="Wingdings" pitchFamily="2" charset="2"/>
              <a:buChar char="Ø"/>
            </a:pPr>
            <a:r>
              <a:rPr lang="en-US" altLang="zh-TW" sz="1200">
                <a:ea typeface="細明體" pitchFamily="49" charset="-120"/>
              </a:rPr>
              <a:t>B.IP42</a:t>
            </a:r>
            <a:r>
              <a:rPr lang="zh-TW" altLang="en-US" sz="1200">
                <a:ea typeface="細明體" pitchFamily="49" charset="-120"/>
              </a:rPr>
              <a:t>中古車整合商品規劃</a:t>
            </a:r>
            <a:endParaRPr kumimoji="0" lang="zh-TW" altLang="en-US" sz="1200">
              <a:ea typeface="細明體" pitchFamily="49" charset="-120"/>
            </a:endParaRPr>
          </a:p>
        </p:txBody>
      </p:sp>
      <p:sp>
        <p:nvSpPr>
          <p:cNvPr id="307238" name="Rectangle 36"/>
          <p:cNvSpPr>
            <a:spLocks noChangeArrowheads="1"/>
          </p:cNvSpPr>
          <p:nvPr/>
        </p:nvSpPr>
        <p:spPr bwMode="auto">
          <a:xfrm>
            <a:off x="646113" y="6199188"/>
            <a:ext cx="1239837" cy="327025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buFont typeface="Wingdings" pitchFamily="2" charset="2"/>
              <a:buNone/>
            </a:pPr>
            <a:r>
              <a:rPr kumimoji="0" lang="en-US" altLang="zh-TW" sz="1400" b="1">
                <a:ea typeface="標楷體" pitchFamily="65" charset="-120"/>
              </a:rPr>
              <a:t>A.</a:t>
            </a:r>
            <a:r>
              <a:rPr kumimoji="0" lang="zh-TW" altLang="en-US" sz="1400" b="1">
                <a:ea typeface="標楷體" pitchFamily="65" charset="-120"/>
              </a:rPr>
              <a:t>建</a:t>
            </a:r>
            <a:r>
              <a:rPr lang="zh-TW" altLang="en-US" sz="1400" b="1">
                <a:ea typeface="標楷體" pitchFamily="65" charset="-120"/>
              </a:rPr>
              <a:t>置</a:t>
            </a:r>
            <a:r>
              <a:rPr lang="en-US" altLang="zh-TW" sz="1400" b="1">
                <a:ea typeface="標楷體" pitchFamily="65" charset="-120"/>
              </a:rPr>
              <a:t>EPM</a:t>
            </a:r>
            <a:r>
              <a:rPr lang="zh-TW" altLang="en-US" sz="1400" b="1">
                <a:ea typeface="標楷體" pitchFamily="65" charset="-120"/>
              </a:rPr>
              <a:t>系統</a:t>
            </a:r>
            <a:endParaRPr lang="zh-TW" altLang="en-US" sz="1400" b="1">
              <a:solidFill>
                <a:schemeClr val="tx2"/>
              </a:solidFill>
              <a:ea typeface="標楷體" pitchFamily="65" charset="-120"/>
            </a:endParaRPr>
          </a:p>
        </p:txBody>
      </p:sp>
      <p:sp>
        <p:nvSpPr>
          <p:cNvPr id="307239" name="Rectangle 37"/>
          <p:cNvSpPr>
            <a:spLocks noChangeArrowheads="1"/>
          </p:cNvSpPr>
          <p:nvPr/>
        </p:nvSpPr>
        <p:spPr bwMode="auto">
          <a:xfrm>
            <a:off x="1965325" y="6192838"/>
            <a:ext cx="1152525" cy="333375"/>
          </a:xfrm>
          <a:prstGeom prst="rect">
            <a:avLst/>
          </a:prstGeom>
          <a:solidFill>
            <a:srgbClr val="FF33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buFont typeface="Wingdings" pitchFamily="2" charset="2"/>
              <a:buNone/>
            </a:pPr>
            <a:r>
              <a:rPr lang="en-US" altLang="zh-TW" sz="1400" b="1">
                <a:ea typeface="標楷體" pitchFamily="65" charset="-120"/>
              </a:rPr>
              <a:t>A.</a:t>
            </a:r>
            <a:r>
              <a:rPr lang="zh-TW" altLang="en-US" sz="1400" b="1">
                <a:ea typeface="標楷體" pitchFamily="65" charset="-120"/>
              </a:rPr>
              <a:t>建置</a:t>
            </a:r>
            <a:r>
              <a:rPr lang="en-US" altLang="zh-TW" sz="1400" b="1">
                <a:ea typeface="標楷體" pitchFamily="65" charset="-120"/>
              </a:rPr>
              <a:t>KM</a:t>
            </a:r>
            <a:r>
              <a:rPr lang="zh-TW" altLang="en-US" sz="1400" b="1">
                <a:ea typeface="標楷體" pitchFamily="65" charset="-120"/>
              </a:rPr>
              <a:t>系統</a:t>
            </a:r>
            <a:endParaRPr lang="zh-TW" altLang="en-US" sz="1400" b="1">
              <a:solidFill>
                <a:schemeClr val="tx2"/>
              </a:solidFill>
              <a:ea typeface="標楷體" pitchFamily="65" charset="-120"/>
            </a:endParaRPr>
          </a:p>
        </p:txBody>
      </p:sp>
      <p:sp>
        <p:nvSpPr>
          <p:cNvPr id="307240" name="Rectangle 38"/>
          <p:cNvSpPr>
            <a:spLocks noChangeArrowheads="1"/>
          </p:cNvSpPr>
          <p:nvPr/>
        </p:nvSpPr>
        <p:spPr bwMode="auto">
          <a:xfrm>
            <a:off x="6659563" y="6192838"/>
            <a:ext cx="1765300" cy="425450"/>
          </a:xfrm>
          <a:prstGeom prst="rect">
            <a:avLst/>
          </a:prstGeom>
          <a:solidFill>
            <a:srgbClr val="99FF99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algn="ctr">
              <a:lnSpc>
                <a:spcPct val="75000"/>
              </a:lnSpc>
              <a:buFont typeface="Wingdings" pitchFamily="2" charset="2"/>
              <a:buNone/>
            </a:pPr>
            <a:r>
              <a:rPr lang="en-US" altLang="zh-TW" sz="1400" b="1">
                <a:solidFill>
                  <a:schemeClr val="bg2"/>
                </a:solidFill>
                <a:ea typeface="標楷體" pitchFamily="65" charset="-120"/>
              </a:rPr>
              <a:t>C.</a:t>
            </a:r>
            <a:r>
              <a:rPr lang="zh-TW" altLang="en-US" sz="1400" b="1">
                <a:solidFill>
                  <a:schemeClr val="bg2"/>
                </a:solidFill>
                <a:ea typeface="標楷體" pitchFamily="65" charset="-120"/>
              </a:rPr>
              <a:t>實施人力資源活力化政策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4D350C-13BD-4989-BE3A-6C83B7D8DFF5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308227" name="Rectangle 49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知識管理成效評估的陷阱</a:t>
            </a:r>
          </a:p>
        </p:txBody>
      </p:sp>
      <p:sp>
        <p:nvSpPr>
          <p:cNvPr id="308228" name="Rectangle 50"/>
          <p:cNvSpPr>
            <a:spLocks noChangeArrowheads="1"/>
          </p:cNvSpPr>
          <p:nvPr/>
        </p:nvSpPr>
        <p:spPr bwMode="auto">
          <a:xfrm>
            <a:off x="1066800" y="2590800"/>
            <a:ext cx="3886200" cy="2286000"/>
          </a:xfrm>
          <a:prstGeom prst="rect">
            <a:avLst/>
          </a:prstGeom>
          <a:solidFill>
            <a:schemeClr val="tx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8229" name="Text Box 51"/>
          <p:cNvSpPr txBox="1">
            <a:spLocks noChangeArrowheads="1"/>
          </p:cNvSpPr>
          <p:nvPr/>
        </p:nvSpPr>
        <p:spPr bwMode="auto">
          <a:xfrm>
            <a:off x="1752600" y="1679575"/>
            <a:ext cx="2673350" cy="519113"/>
          </a:xfrm>
          <a:prstGeom prst="rect">
            <a:avLst/>
          </a:prstGeom>
          <a:solidFill>
            <a:srgbClr val="FF00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財務成果：結果</a:t>
            </a:r>
          </a:p>
        </p:txBody>
      </p:sp>
      <p:sp>
        <p:nvSpPr>
          <p:cNvPr id="308230" name="Text Box 52"/>
          <p:cNvSpPr txBox="1">
            <a:spLocks noChangeArrowheads="1"/>
          </p:cNvSpPr>
          <p:nvPr/>
        </p:nvSpPr>
        <p:spPr bwMode="auto">
          <a:xfrm>
            <a:off x="228600" y="2286000"/>
            <a:ext cx="533400" cy="3252788"/>
          </a:xfrm>
          <a:prstGeom prst="rect">
            <a:avLst/>
          </a:prstGeom>
          <a:solidFill>
            <a:srgbClr val="FF33CC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驅動因素</a:t>
            </a:r>
          </a:p>
          <a:p>
            <a:pPr>
              <a:spcBef>
                <a:spcPct val="20000"/>
              </a:spcBef>
            </a:pPr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：</a:t>
            </a:r>
          </a:p>
          <a:p>
            <a:pPr>
              <a:spcBef>
                <a:spcPct val="20000"/>
              </a:spcBef>
            </a:pPr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過程</a:t>
            </a:r>
          </a:p>
        </p:txBody>
      </p:sp>
      <p:sp>
        <p:nvSpPr>
          <p:cNvPr id="868405" name="Text Box 53"/>
          <p:cNvSpPr txBox="1">
            <a:spLocks noChangeArrowheads="1"/>
          </p:cNvSpPr>
          <p:nvPr/>
        </p:nvSpPr>
        <p:spPr bwMode="auto">
          <a:xfrm>
            <a:off x="7010400" y="2819400"/>
            <a:ext cx="1606550" cy="519113"/>
          </a:xfrm>
          <a:prstGeom prst="rect">
            <a:avLst/>
          </a:prstGeom>
          <a:solidFill>
            <a:srgbClr val="00CC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良性發展</a:t>
            </a:r>
          </a:p>
        </p:txBody>
      </p:sp>
      <p:sp>
        <p:nvSpPr>
          <p:cNvPr id="868406" name="Text Box 54"/>
          <p:cNvSpPr txBox="1">
            <a:spLocks noChangeArrowheads="1"/>
          </p:cNvSpPr>
          <p:nvPr/>
        </p:nvSpPr>
        <p:spPr bwMode="auto">
          <a:xfrm>
            <a:off x="7010400" y="4114800"/>
            <a:ext cx="1606550" cy="519113"/>
          </a:xfrm>
          <a:prstGeom prst="rect">
            <a:avLst/>
          </a:prstGeom>
          <a:solidFill>
            <a:schemeClr val="bg2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惡性發展</a:t>
            </a:r>
          </a:p>
        </p:txBody>
      </p:sp>
      <p:sp>
        <p:nvSpPr>
          <p:cNvPr id="308233" name="Rectangle 55"/>
          <p:cNvSpPr>
            <a:spLocks noChangeArrowheads="1"/>
          </p:cNvSpPr>
          <p:nvPr/>
        </p:nvSpPr>
        <p:spPr bwMode="auto">
          <a:xfrm>
            <a:off x="1995488" y="2376488"/>
            <a:ext cx="109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1200" b="1">
                <a:ea typeface="標楷體" pitchFamily="65" charset="-120"/>
              </a:rPr>
              <a:t>H</a:t>
            </a:r>
            <a:endParaRPr lang="en-US" altLang="zh-TW" sz="12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08234" name="Rectangle 56"/>
          <p:cNvSpPr>
            <a:spLocks noChangeArrowheads="1"/>
          </p:cNvSpPr>
          <p:nvPr/>
        </p:nvSpPr>
        <p:spPr bwMode="auto">
          <a:xfrm>
            <a:off x="3886200" y="2362200"/>
            <a:ext cx="936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1200" b="1">
                <a:ea typeface="標楷體" pitchFamily="65" charset="-120"/>
              </a:rPr>
              <a:t>L</a:t>
            </a:r>
            <a:endParaRPr lang="en-US" altLang="zh-TW" sz="12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08235" name="Line 57"/>
          <p:cNvSpPr>
            <a:spLocks noChangeShapeType="1"/>
          </p:cNvSpPr>
          <p:nvPr/>
        </p:nvSpPr>
        <p:spPr bwMode="auto">
          <a:xfrm>
            <a:off x="838200" y="2370138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8236" name="Line 58"/>
          <p:cNvSpPr>
            <a:spLocks noChangeShapeType="1"/>
          </p:cNvSpPr>
          <p:nvPr/>
        </p:nvSpPr>
        <p:spPr bwMode="auto">
          <a:xfrm>
            <a:off x="838200" y="2370138"/>
            <a:ext cx="1588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8237" name="Line 59"/>
          <p:cNvSpPr>
            <a:spLocks noChangeShapeType="1"/>
          </p:cNvSpPr>
          <p:nvPr/>
        </p:nvSpPr>
        <p:spPr bwMode="auto">
          <a:xfrm>
            <a:off x="838200" y="2370138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8238" name="Line 60"/>
          <p:cNvSpPr>
            <a:spLocks noChangeShapeType="1"/>
          </p:cNvSpPr>
          <p:nvPr/>
        </p:nvSpPr>
        <p:spPr bwMode="auto">
          <a:xfrm>
            <a:off x="838200" y="2370138"/>
            <a:ext cx="1588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8239" name="Line 61"/>
          <p:cNvSpPr>
            <a:spLocks noChangeShapeType="1"/>
          </p:cNvSpPr>
          <p:nvPr/>
        </p:nvSpPr>
        <p:spPr bwMode="auto">
          <a:xfrm>
            <a:off x="1042988" y="2370138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8240" name="Line 62"/>
          <p:cNvSpPr>
            <a:spLocks noChangeShapeType="1"/>
          </p:cNvSpPr>
          <p:nvPr/>
        </p:nvSpPr>
        <p:spPr bwMode="auto">
          <a:xfrm>
            <a:off x="1042988" y="2370138"/>
            <a:ext cx="1587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8241" name="Line 63"/>
          <p:cNvSpPr>
            <a:spLocks noChangeShapeType="1"/>
          </p:cNvSpPr>
          <p:nvPr/>
        </p:nvSpPr>
        <p:spPr bwMode="auto">
          <a:xfrm>
            <a:off x="5229225" y="2370138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8242" name="Line 64"/>
          <p:cNvSpPr>
            <a:spLocks noChangeShapeType="1"/>
          </p:cNvSpPr>
          <p:nvPr/>
        </p:nvSpPr>
        <p:spPr bwMode="auto">
          <a:xfrm>
            <a:off x="5229225" y="2370138"/>
            <a:ext cx="1588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8243" name="Line 65"/>
          <p:cNvSpPr>
            <a:spLocks noChangeShapeType="1"/>
          </p:cNvSpPr>
          <p:nvPr/>
        </p:nvSpPr>
        <p:spPr bwMode="auto">
          <a:xfrm>
            <a:off x="5229225" y="2370138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8244" name="Line 66"/>
          <p:cNvSpPr>
            <a:spLocks noChangeShapeType="1"/>
          </p:cNvSpPr>
          <p:nvPr/>
        </p:nvSpPr>
        <p:spPr bwMode="auto">
          <a:xfrm>
            <a:off x="5229225" y="2370138"/>
            <a:ext cx="1588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8245" name="Rectangle 67"/>
          <p:cNvSpPr>
            <a:spLocks noChangeArrowheads="1"/>
          </p:cNvSpPr>
          <p:nvPr/>
        </p:nvSpPr>
        <p:spPr bwMode="auto">
          <a:xfrm>
            <a:off x="895350" y="3022600"/>
            <a:ext cx="1095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1200" b="1">
                <a:ea typeface="標楷體" pitchFamily="65" charset="-120"/>
              </a:rPr>
              <a:t>H</a:t>
            </a:r>
            <a:endParaRPr lang="en-US" altLang="zh-TW" sz="12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868420" name="Rectangle 68"/>
          <p:cNvSpPr>
            <a:spLocks noChangeArrowheads="1"/>
          </p:cNvSpPr>
          <p:nvPr/>
        </p:nvSpPr>
        <p:spPr bwMode="auto">
          <a:xfrm>
            <a:off x="1219200" y="3048000"/>
            <a:ext cx="15922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1600" b="1">
                <a:solidFill>
                  <a:srgbClr val="000000"/>
                </a:solidFill>
                <a:ea typeface="標楷體" pitchFamily="65" charset="-120"/>
              </a:rPr>
              <a:t>1 </a:t>
            </a:r>
            <a:r>
              <a:rPr lang="zh-TW" altLang="en-US" sz="1600" b="1">
                <a:solidFill>
                  <a:srgbClr val="000000"/>
                </a:solidFill>
                <a:ea typeface="標楷體" pitchFamily="65" charset="-120"/>
              </a:rPr>
              <a:t>結果肯定一直好</a:t>
            </a:r>
            <a:endParaRPr lang="zh-TW" altLang="en-US" b="1">
              <a:ea typeface="標楷體" pitchFamily="65" charset="-120"/>
            </a:endParaRPr>
          </a:p>
        </p:txBody>
      </p:sp>
      <p:sp>
        <p:nvSpPr>
          <p:cNvPr id="868421" name="Rectangle 69"/>
          <p:cNvSpPr>
            <a:spLocks noChangeArrowheads="1"/>
          </p:cNvSpPr>
          <p:nvPr/>
        </p:nvSpPr>
        <p:spPr bwMode="auto">
          <a:xfrm>
            <a:off x="3200400" y="3048000"/>
            <a:ext cx="15922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1600" b="1">
                <a:solidFill>
                  <a:srgbClr val="FF6600"/>
                </a:solidFill>
                <a:ea typeface="標楷體" pitchFamily="65" charset="-120"/>
              </a:rPr>
              <a:t>2 </a:t>
            </a:r>
            <a:r>
              <a:rPr lang="zh-TW" altLang="en-US" sz="1600" b="1">
                <a:solidFill>
                  <a:srgbClr val="FF6600"/>
                </a:solidFill>
                <a:ea typeface="標楷體" pitchFamily="65" charset="-120"/>
              </a:rPr>
              <a:t>結果將由壞變好</a:t>
            </a:r>
          </a:p>
        </p:txBody>
      </p:sp>
      <p:sp>
        <p:nvSpPr>
          <p:cNvPr id="308248" name="Rectangle 70"/>
          <p:cNvSpPr>
            <a:spLocks noChangeArrowheads="1"/>
          </p:cNvSpPr>
          <p:nvPr/>
        </p:nvSpPr>
        <p:spPr bwMode="auto">
          <a:xfrm>
            <a:off x="914400" y="4343400"/>
            <a:ext cx="936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1200" b="1">
                <a:ea typeface="標楷體" pitchFamily="65" charset="-120"/>
              </a:rPr>
              <a:t>L</a:t>
            </a:r>
          </a:p>
        </p:txBody>
      </p:sp>
      <p:sp>
        <p:nvSpPr>
          <p:cNvPr id="868423" name="Rectangle 71"/>
          <p:cNvSpPr>
            <a:spLocks noChangeArrowheads="1"/>
          </p:cNvSpPr>
          <p:nvPr/>
        </p:nvSpPr>
        <p:spPr bwMode="auto">
          <a:xfrm>
            <a:off x="1219200" y="4267200"/>
            <a:ext cx="16494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1600" b="1">
                <a:solidFill>
                  <a:srgbClr val="FF6600"/>
                </a:solidFill>
                <a:ea typeface="標楷體" pitchFamily="65" charset="-120"/>
              </a:rPr>
              <a:t>3 </a:t>
            </a:r>
            <a:r>
              <a:rPr lang="zh-TW" altLang="en-US" sz="1600" b="1">
                <a:solidFill>
                  <a:srgbClr val="FF6600"/>
                </a:solidFill>
                <a:ea typeface="標楷體" pitchFamily="65" charset="-120"/>
              </a:rPr>
              <a:t>結果將由好變壞 </a:t>
            </a:r>
          </a:p>
        </p:txBody>
      </p:sp>
      <p:sp>
        <p:nvSpPr>
          <p:cNvPr id="868424" name="Rectangle 72"/>
          <p:cNvSpPr>
            <a:spLocks noChangeArrowheads="1"/>
          </p:cNvSpPr>
          <p:nvPr/>
        </p:nvSpPr>
        <p:spPr bwMode="auto">
          <a:xfrm>
            <a:off x="3276600" y="4267200"/>
            <a:ext cx="15922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1600" b="1">
                <a:solidFill>
                  <a:srgbClr val="000000"/>
                </a:solidFill>
                <a:ea typeface="標楷體" pitchFamily="65" charset="-120"/>
              </a:rPr>
              <a:t>4 </a:t>
            </a:r>
            <a:r>
              <a:rPr lang="zh-TW" altLang="en-US" sz="1600" b="1">
                <a:solidFill>
                  <a:srgbClr val="000000"/>
                </a:solidFill>
                <a:ea typeface="標楷體" pitchFamily="65" charset="-120"/>
              </a:rPr>
              <a:t>結果肯定一直壞</a:t>
            </a:r>
            <a:endParaRPr lang="zh-TW" altLang="en-US" b="1">
              <a:ea typeface="標楷體" pitchFamily="65" charset="-120"/>
            </a:endParaRPr>
          </a:p>
        </p:txBody>
      </p:sp>
      <p:sp>
        <p:nvSpPr>
          <p:cNvPr id="308251" name="Line 73"/>
          <p:cNvSpPr>
            <a:spLocks noChangeShapeType="1"/>
          </p:cNvSpPr>
          <p:nvPr/>
        </p:nvSpPr>
        <p:spPr bwMode="auto">
          <a:xfrm>
            <a:off x="838200" y="3776663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8252" name="Line 74"/>
          <p:cNvSpPr>
            <a:spLocks noChangeShapeType="1"/>
          </p:cNvSpPr>
          <p:nvPr/>
        </p:nvSpPr>
        <p:spPr bwMode="auto">
          <a:xfrm>
            <a:off x="1042988" y="3776663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8253" name="Line 75"/>
          <p:cNvSpPr>
            <a:spLocks noChangeShapeType="1"/>
          </p:cNvSpPr>
          <p:nvPr/>
        </p:nvSpPr>
        <p:spPr bwMode="auto">
          <a:xfrm>
            <a:off x="5229225" y="3776663"/>
            <a:ext cx="1588" cy="47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8254" name="Line 76"/>
          <p:cNvSpPr>
            <a:spLocks noChangeShapeType="1"/>
          </p:cNvSpPr>
          <p:nvPr/>
        </p:nvSpPr>
        <p:spPr bwMode="auto">
          <a:xfrm>
            <a:off x="838200" y="5018088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8255" name="Line 77"/>
          <p:cNvSpPr>
            <a:spLocks noChangeShapeType="1"/>
          </p:cNvSpPr>
          <p:nvPr/>
        </p:nvSpPr>
        <p:spPr bwMode="auto">
          <a:xfrm>
            <a:off x="838200" y="5018088"/>
            <a:ext cx="1588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8256" name="Line 78"/>
          <p:cNvSpPr>
            <a:spLocks noChangeShapeType="1"/>
          </p:cNvSpPr>
          <p:nvPr/>
        </p:nvSpPr>
        <p:spPr bwMode="auto">
          <a:xfrm>
            <a:off x="838200" y="5018088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8257" name="Line 79"/>
          <p:cNvSpPr>
            <a:spLocks noChangeShapeType="1"/>
          </p:cNvSpPr>
          <p:nvPr/>
        </p:nvSpPr>
        <p:spPr bwMode="auto">
          <a:xfrm>
            <a:off x="838200" y="5018088"/>
            <a:ext cx="1588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8258" name="Line 80"/>
          <p:cNvSpPr>
            <a:spLocks noChangeShapeType="1"/>
          </p:cNvSpPr>
          <p:nvPr/>
        </p:nvSpPr>
        <p:spPr bwMode="auto">
          <a:xfrm>
            <a:off x="1042988" y="5018088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8259" name="Line 81"/>
          <p:cNvSpPr>
            <a:spLocks noChangeShapeType="1"/>
          </p:cNvSpPr>
          <p:nvPr/>
        </p:nvSpPr>
        <p:spPr bwMode="auto">
          <a:xfrm>
            <a:off x="1042988" y="5018088"/>
            <a:ext cx="1587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8260" name="Line 82"/>
          <p:cNvSpPr>
            <a:spLocks noChangeShapeType="1"/>
          </p:cNvSpPr>
          <p:nvPr/>
        </p:nvSpPr>
        <p:spPr bwMode="auto">
          <a:xfrm>
            <a:off x="3027363" y="5018088"/>
            <a:ext cx="4762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8261" name="Line 83"/>
          <p:cNvSpPr>
            <a:spLocks noChangeShapeType="1"/>
          </p:cNvSpPr>
          <p:nvPr/>
        </p:nvSpPr>
        <p:spPr bwMode="auto">
          <a:xfrm>
            <a:off x="3027363" y="5018088"/>
            <a:ext cx="1587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8262" name="Line 84"/>
          <p:cNvSpPr>
            <a:spLocks noChangeShapeType="1"/>
          </p:cNvSpPr>
          <p:nvPr/>
        </p:nvSpPr>
        <p:spPr bwMode="auto">
          <a:xfrm>
            <a:off x="5229225" y="5018088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8263" name="Line 85"/>
          <p:cNvSpPr>
            <a:spLocks noChangeShapeType="1"/>
          </p:cNvSpPr>
          <p:nvPr/>
        </p:nvSpPr>
        <p:spPr bwMode="auto">
          <a:xfrm>
            <a:off x="5229225" y="5018088"/>
            <a:ext cx="1588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8264" name="Line 86"/>
          <p:cNvSpPr>
            <a:spLocks noChangeShapeType="1"/>
          </p:cNvSpPr>
          <p:nvPr/>
        </p:nvSpPr>
        <p:spPr bwMode="auto">
          <a:xfrm>
            <a:off x="5229225" y="5018088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8265" name="Line 87"/>
          <p:cNvSpPr>
            <a:spLocks noChangeShapeType="1"/>
          </p:cNvSpPr>
          <p:nvPr/>
        </p:nvSpPr>
        <p:spPr bwMode="auto">
          <a:xfrm>
            <a:off x="5229225" y="5018088"/>
            <a:ext cx="1588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5622925" y="2630488"/>
            <a:ext cx="1235075" cy="569912"/>
            <a:chOff x="3542" y="1657"/>
            <a:chExt cx="778" cy="359"/>
          </a:xfrm>
        </p:grpSpPr>
        <p:sp>
          <p:nvSpPr>
            <p:cNvPr id="308275" name="AutoShape 89"/>
            <p:cNvSpPr>
              <a:spLocks noChangeArrowheads="1"/>
            </p:cNvSpPr>
            <p:nvPr/>
          </p:nvSpPr>
          <p:spPr bwMode="auto">
            <a:xfrm>
              <a:off x="3552" y="1872"/>
              <a:ext cx="768" cy="144"/>
            </a:xfrm>
            <a:prstGeom prst="rightArrow">
              <a:avLst>
                <a:gd name="adj1" fmla="val 50000"/>
                <a:gd name="adj2" fmla="val 133333"/>
              </a:avLst>
            </a:prstGeom>
            <a:solidFill>
              <a:srgbClr val="00CC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8276" name="Text Box 90"/>
            <p:cNvSpPr txBox="1">
              <a:spLocks noChangeArrowheads="1"/>
            </p:cNvSpPr>
            <p:nvPr/>
          </p:nvSpPr>
          <p:spPr bwMode="auto">
            <a:xfrm>
              <a:off x="3542" y="1657"/>
              <a:ext cx="116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</a:pPr>
              <a:endParaRPr lang="zh-TW" altLang="zh-TW" b="1">
                <a:latin typeface="Times New Roman" pitchFamily="18" charset="0"/>
                <a:ea typeface="標楷體" pitchFamily="65" charset="-120"/>
              </a:endParaRPr>
            </a:p>
          </p:txBody>
        </p:sp>
      </p:grpSp>
      <p:grpSp>
        <p:nvGrpSpPr>
          <p:cNvPr id="3" name="Group 91"/>
          <p:cNvGrpSpPr>
            <a:grpSpLocks/>
          </p:cNvGrpSpPr>
          <p:nvPr/>
        </p:nvGrpSpPr>
        <p:grpSpPr bwMode="auto">
          <a:xfrm>
            <a:off x="5638800" y="3886200"/>
            <a:ext cx="1219200" cy="608013"/>
            <a:chOff x="3552" y="2641"/>
            <a:chExt cx="768" cy="383"/>
          </a:xfrm>
        </p:grpSpPr>
        <p:sp>
          <p:nvSpPr>
            <p:cNvPr id="308273" name="AutoShape 92"/>
            <p:cNvSpPr>
              <a:spLocks noChangeArrowheads="1"/>
            </p:cNvSpPr>
            <p:nvPr/>
          </p:nvSpPr>
          <p:spPr bwMode="auto">
            <a:xfrm>
              <a:off x="3552" y="2880"/>
              <a:ext cx="768" cy="144"/>
            </a:xfrm>
            <a:prstGeom prst="rightArrow">
              <a:avLst>
                <a:gd name="adj1" fmla="val 50000"/>
                <a:gd name="adj2" fmla="val 133333"/>
              </a:avLst>
            </a:prstGeom>
            <a:solidFill>
              <a:srgbClr val="969696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8274" name="Text Box 93"/>
            <p:cNvSpPr txBox="1">
              <a:spLocks noChangeArrowheads="1"/>
            </p:cNvSpPr>
            <p:nvPr/>
          </p:nvSpPr>
          <p:spPr bwMode="auto">
            <a:xfrm>
              <a:off x="3552" y="2641"/>
              <a:ext cx="116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</a:pPr>
              <a:endParaRPr lang="zh-TW" altLang="zh-TW" b="1">
                <a:latin typeface="Times New Roman" pitchFamily="18" charset="0"/>
                <a:ea typeface="標楷體" pitchFamily="65" charset="-120"/>
              </a:endParaRPr>
            </a:p>
          </p:txBody>
        </p:sp>
      </p:grpSp>
      <p:sp>
        <p:nvSpPr>
          <p:cNvPr id="308268" name="Line 94"/>
          <p:cNvSpPr>
            <a:spLocks noChangeShapeType="1"/>
          </p:cNvSpPr>
          <p:nvPr/>
        </p:nvSpPr>
        <p:spPr bwMode="auto">
          <a:xfrm>
            <a:off x="1066800" y="3733800"/>
            <a:ext cx="3886200" cy="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8269" name="Line 95"/>
          <p:cNvSpPr>
            <a:spLocks noChangeShapeType="1"/>
          </p:cNvSpPr>
          <p:nvPr/>
        </p:nvSpPr>
        <p:spPr bwMode="auto">
          <a:xfrm>
            <a:off x="2971800" y="2590800"/>
            <a:ext cx="0" cy="228600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868448" name="AutoShape 96"/>
          <p:cNvSpPr>
            <a:spLocks noChangeArrowheads="1"/>
          </p:cNvSpPr>
          <p:nvPr/>
        </p:nvSpPr>
        <p:spPr bwMode="auto">
          <a:xfrm>
            <a:off x="4191000" y="1447800"/>
            <a:ext cx="2362200" cy="1524000"/>
          </a:xfrm>
          <a:prstGeom prst="wedgeEllipseCallout">
            <a:avLst>
              <a:gd name="adj1" fmla="val -60079"/>
              <a:gd name="adj2" fmla="val 50000"/>
            </a:avLst>
          </a:prstGeom>
          <a:solidFill>
            <a:srgbClr val="99663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US" altLang="zh-TW" b="1">
              <a:latin typeface="Times New Roman" pitchFamily="18" charset="0"/>
              <a:ea typeface="標楷體" pitchFamily="65" charset="-120"/>
            </a:endParaRPr>
          </a:p>
          <a:p>
            <a:pPr algn="ctr"/>
            <a:r>
              <a:rPr lang="zh-TW" altLang="en-US" sz="24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第一型陷阱</a:t>
            </a:r>
          </a:p>
          <a:p>
            <a:pPr algn="ctr"/>
            <a:r>
              <a:rPr lang="en-US" altLang="zh-TW" sz="24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24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太悲觀</a:t>
            </a:r>
            <a:r>
              <a:rPr lang="en-US" altLang="zh-TW" sz="24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)</a:t>
            </a:r>
          </a:p>
        </p:txBody>
      </p:sp>
      <p:sp>
        <p:nvSpPr>
          <p:cNvPr id="868449" name="AutoShape 97"/>
          <p:cNvSpPr>
            <a:spLocks noChangeArrowheads="1"/>
          </p:cNvSpPr>
          <p:nvPr/>
        </p:nvSpPr>
        <p:spPr bwMode="auto">
          <a:xfrm>
            <a:off x="1981200" y="4876800"/>
            <a:ext cx="2514600" cy="1447800"/>
          </a:xfrm>
          <a:prstGeom prst="wedgeEllipseCallout">
            <a:avLst>
              <a:gd name="adj1" fmla="val -26894"/>
              <a:gd name="adj2" fmla="val -72477"/>
            </a:avLst>
          </a:prstGeom>
          <a:solidFill>
            <a:srgbClr val="99663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第二型陷阱</a:t>
            </a:r>
          </a:p>
          <a:p>
            <a:pPr algn="ctr"/>
            <a:r>
              <a:rPr lang="en-US" altLang="zh-TW" sz="2400" b="1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太樂觀</a:t>
            </a:r>
            <a:r>
              <a:rPr lang="en-US" altLang="zh-TW" sz="2400" b="1">
                <a:latin typeface="Times New Roman" pitchFamily="18" charset="0"/>
                <a:ea typeface="標楷體" pitchFamily="65" charset="-120"/>
              </a:rPr>
              <a:t>)</a:t>
            </a:r>
          </a:p>
        </p:txBody>
      </p:sp>
      <p:pic>
        <p:nvPicPr>
          <p:cNvPr id="308272" name="Picture 99" descr="j028375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2088" y="5229225"/>
            <a:ext cx="9525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8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8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68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68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8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68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68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8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8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8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8405" grpId="0" animBg="1" autoUpdateAnimBg="0"/>
      <p:bldP spid="868406" grpId="0" animBg="1" autoUpdateAnimBg="0"/>
      <p:bldP spid="868420" grpId="0" autoUpdateAnimBg="0"/>
      <p:bldP spid="868421" grpId="0" autoUpdateAnimBg="0"/>
      <p:bldP spid="868423" grpId="0" autoUpdateAnimBg="0"/>
      <p:bldP spid="868424" grpId="0" autoUpdateAnimBg="0"/>
      <p:bldP spid="868448" grpId="0" animBg="1" autoUpdateAnimBg="0"/>
      <p:bldP spid="868449" grpId="0" animBg="1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3D_LOOP" val="V=Package1\\S=Rotate\\D=5\\O=Rotate\\E=0\\H=6\\L=1\\A=0\\C=0\\"/>
</p:tagLst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0</TotalTime>
  <Words>984</Words>
  <Application>Microsoft Office PowerPoint</Application>
  <PresentationFormat>如螢幕大小 (4:3)</PresentationFormat>
  <Paragraphs>196</Paragraphs>
  <Slides>7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教學目標</vt:lpstr>
      <vt:lpstr>知識管理成效評估</vt:lpstr>
      <vt:lpstr>策略執行的障礙</vt:lpstr>
      <vt:lpstr>   平衡計分卡：  將願景及策略轉化為執行面的語言</vt:lpstr>
      <vt:lpstr>投影片 4</vt:lpstr>
      <vt:lpstr>投影片 5</vt:lpstr>
      <vt:lpstr>願景:寶島永續稱雄 神州再造第一 使命:顧客 員工 股東心目中最有價值的公司</vt:lpstr>
      <vt:lpstr>投影片 7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知識管理成效評估</dc:title>
  <dc:creator>Your User Name</dc:creator>
  <cp:lastModifiedBy>Your User Name</cp:lastModifiedBy>
  <cp:revision>1</cp:revision>
  <dcterms:created xsi:type="dcterms:W3CDTF">2010-07-14T02:31:30Z</dcterms:created>
  <dcterms:modified xsi:type="dcterms:W3CDTF">2010-07-14T02:31:46Z</dcterms:modified>
</cp:coreProperties>
</file>