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9"/>
  </p:notesMasterIdLst>
  <p:sldIdLst>
    <p:sldId id="259" r:id="rId2"/>
    <p:sldId id="260" r:id="rId3"/>
    <p:sldId id="261" r:id="rId4"/>
    <p:sldId id="262" r:id="rId5"/>
    <p:sldId id="263" r:id="rId6"/>
    <p:sldId id="264" r:id="rId7"/>
    <p:sldId id="265" r:id="rId8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7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754142-DA1C-4C45-85E7-12DA2EE324A7}" type="datetimeFigureOut">
              <a:rPr lang="zh-TW" altLang="en-US" smtClean="0"/>
              <a:t>2010/7/14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7091B6-CB90-4791-A0B1-DE2BE9CB2347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15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6CEF644-F857-4469-91C2-A74BACC77C67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sp>
        <p:nvSpPr>
          <p:cNvPr id="621571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0412" cy="3427413"/>
          </a:xfrm>
          <a:ln/>
        </p:spPr>
      </p:sp>
      <p:sp>
        <p:nvSpPr>
          <p:cNvPr id="6215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1813"/>
            <a:ext cx="5029200" cy="4116387"/>
          </a:xfrm>
          <a:noFill/>
          <a:ln/>
        </p:spPr>
        <p:txBody>
          <a:bodyPr/>
          <a:lstStyle/>
          <a:p>
            <a:pPr eaLnBrk="1" hangingPunct="1"/>
            <a:r>
              <a:rPr lang="zh-TW" altLang="en-US" smtClean="0"/>
              <a:t>我們現有的通路優勢別人不容易作大</a:t>
            </a:r>
            <a:r>
              <a:rPr lang="en-US" altLang="zh-TW" smtClean="0"/>
              <a:t>: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76250" y="0"/>
            <a:ext cx="8229600" cy="11430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476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67250" y="1268413"/>
            <a:ext cx="4038600" cy="4495800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zh-TW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9C79135E-A301-4033-95AC-01119BF88BBF}" type="slidenum">
              <a:rPr lang="en-US" altLang="zh-TW"/>
              <a:pPr/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6FF6F-D83F-40CC-9A79-776AAA8CC23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2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2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4C2F1D-1F1A-455E-9C7D-7872E633EAF7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lgg@cs.ntust.edu.tw" TargetMode="Externa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>
                <a:gamma/>
                <a:shade val="46275"/>
                <a:invGamma/>
              </a:schemeClr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1463299" name="Freeform 3"/>
            <p:cNvSpPr>
              <a:spLocks/>
            </p:cNvSpPr>
            <p:nvPr/>
          </p:nvSpPr>
          <p:spPr bwMode="hidden">
            <a:xfrm>
              <a:off x="0" y="3072"/>
              <a:ext cx="5760" cy="1248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00" name="Freeform 4"/>
            <p:cNvSpPr>
              <a:spLocks/>
            </p:cNvSpPr>
            <p:nvPr/>
          </p:nvSpPr>
          <p:spPr bwMode="hidden">
            <a:xfrm>
              <a:off x="0" y="0"/>
              <a:ext cx="5760" cy="3072"/>
            </a:xfrm>
            <a:custGeom>
              <a:avLst/>
              <a:gdLst/>
              <a:ahLst/>
              <a:cxnLst>
                <a:cxn ang="0">
                  <a:pos x="6027" y="2296"/>
                </a:cxn>
                <a:cxn ang="0">
                  <a:pos x="0" y="2296"/>
                </a:cxn>
                <a:cxn ang="0">
                  <a:pos x="0" y="0"/>
                </a:cxn>
                <a:cxn ang="0">
                  <a:pos x="6027" y="0"/>
                </a:cxn>
                <a:cxn ang="0">
                  <a:pos x="6027" y="2296"/>
                </a:cxn>
                <a:cxn ang="0">
                  <a:pos x="6027" y="2296"/>
                </a:cxn>
              </a:cxnLst>
              <a:rect l="0" t="0" r="r" b="b"/>
              <a:pathLst>
                <a:path w="6027" h="2296">
                  <a:moveTo>
                    <a:pt x="6027" y="2296"/>
                  </a:moveTo>
                  <a:lnTo>
                    <a:pt x="0" y="2296"/>
                  </a:lnTo>
                  <a:lnTo>
                    <a:pt x="0" y="0"/>
                  </a:lnTo>
                  <a:lnTo>
                    <a:pt x="6027" y="0"/>
                  </a:lnTo>
                  <a:lnTo>
                    <a:pt x="6027" y="2296"/>
                  </a:lnTo>
                  <a:lnTo>
                    <a:pt x="6027" y="229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01" name="Freeform 5"/>
          <p:cNvSpPr>
            <a:spLocks/>
          </p:cNvSpPr>
          <p:nvPr/>
        </p:nvSpPr>
        <p:spPr bwMode="hidden">
          <a:xfrm>
            <a:off x="6248400" y="6262688"/>
            <a:ext cx="2895600" cy="609600"/>
          </a:xfrm>
          <a:custGeom>
            <a:avLst/>
            <a:gdLst/>
            <a:ahLst/>
            <a:cxnLst>
              <a:cxn ang="0">
                <a:pos x="5748" y="246"/>
              </a:cxn>
              <a:cxn ang="0">
                <a:pos x="0" y="246"/>
              </a:cxn>
              <a:cxn ang="0">
                <a:pos x="0" y="0"/>
              </a:cxn>
              <a:cxn ang="0">
                <a:pos x="5748" y="0"/>
              </a:cxn>
              <a:cxn ang="0">
                <a:pos x="5748" y="246"/>
              </a:cxn>
              <a:cxn ang="0">
                <a:pos x="5748" y="246"/>
              </a:cxn>
            </a:cxnLst>
            <a:rect l="0" t="0" r="r" b="b"/>
            <a:pathLst>
              <a:path w="5748" h="246">
                <a:moveTo>
                  <a:pt x="5748" y="246"/>
                </a:moveTo>
                <a:lnTo>
                  <a:pt x="0" y="246"/>
                </a:lnTo>
                <a:lnTo>
                  <a:pt x="0" y="0"/>
                </a:lnTo>
                <a:lnTo>
                  <a:pt x="5748" y="0"/>
                </a:lnTo>
                <a:lnTo>
                  <a:pt x="5748" y="246"/>
                </a:lnTo>
                <a:lnTo>
                  <a:pt x="5748" y="246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3" name="Group 6"/>
          <p:cNvGrpSpPr>
            <a:grpSpLocks/>
          </p:cNvGrpSpPr>
          <p:nvPr/>
        </p:nvGrpSpPr>
        <p:grpSpPr bwMode="auto">
          <a:xfrm>
            <a:off x="0" y="6019800"/>
            <a:ext cx="7848600" cy="857250"/>
            <a:chOff x="0" y="3792"/>
            <a:chExt cx="4944" cy="540"/>
          </a:xfrm>
        </p:grpSpPr>
        <p:sp>
          <p:nvSpPr>
            <p:cNvPr id="1463303" name="Freeform 7"/>
            <p:cNvSpPr>
              <a:spLocks/>
            </p:cNvSpPr>
            <p:nvPr userDrawn="1"/>
          </p:nvSpPr>
          <p:spPr bwMode="ltGray">
            <a:xfrm>
              <a:off x="1488" y="3792"/>
              <a:ext cx="3240" cy="536"/>
            </a:xfrm>
            <a:custGeom>
              <a:avLst/>
              <a:gdLst/>
              <a:ahLst/>
              <a:cxnLst>
                <a:cxn ang="0">
                  <a:pos x="3132" y="469"/>
                </a:cxn>
                <a:cxn ang="0">
                  <a:pos x="2995" y="395"/>
                </a:cxn>
                <a:cxn ang="0">
                  <a:pos x="2911" y="375"/>
                </a:cxn>
                <a:cxn ang="0">
                  <a:pos x="2678" y="228"/>
                </a:cxn>
                <a:cxn ang="0">
                  <a:pos x="2553" y="74"/>
                </a:cxn>
                <a:cxn ang="0">
                  <a:pos x="2457" y="7"/>
                </a:cxn>
                <a:cxn ang="0">
                  <a:pos x="2403" y="47"/>
                </a:cxn>
                <a:cxn ang="0">
                  <a:pos x="2289" y="74"/>
                </a:cxn>
                <a:cxn ang="0">
                  <a:pos x="2134" y="74"/>
                </a:cxn>
                <a:cxn ang="0">
                  <a:pos x="2044" y="128"/>
                </a:cxn>
                <a:cxn ang="0">
                  <a:pos x="1775" y="222"/>
                </a:cxn>
                <a:cxn ang="0">
                  <a:pos x="1602" y="181"/>
                </a:cxn>
                <a:cxn ang="0">
                  <a:pos x="1560" y="101"/>
                </a:cxn>
                <a:cxn ang="0">
                  <a:pos x="1542" y="87"/>
                </a:cxn>
                <a:cxn ang="0">
                  <a:pos x="1446" y="60"/>
                </a:cxn>
                <a:cxn ang="0">
                  <a:pos x="1375" y="74"/>
                </a:cxn>
                <a:cxn ang="0">
                  <a:pos x="1309" y="87"/>
                </a:cxn>
                <a:cxn ang="0">
                  <a:pos x="1243" y="13"/>
                </a:cxn>
                <a:cxn ang="0">
                  <a:pos x="1225" y="0"/>
                </a:cxn>
                <a:cxn ang="0">
                  <a:pos x="1189" y="0"/>
                </a:cxn>
                <a:cxn ang="0">
                  <a:pos x="1106" y="34"/>
                </a:cxn>
                <a:cxn ang="0">
                  <a:pos x="1106" y="34"/>
                </a:cxn>
                <a:cxn ang="0">
                  <a:pos x="1094" y="40"/>
                </a:cxn>
                <a:cxn ang="0">
                  <a:pos x="1070" y="54"/>
                </a:cxn>
                <a:cxn ang="0">
                  <a:pos x="1034" y="74"/>
                </a:cxn>
                <a:cxn ang="0">
                  <a:pos x="1004" y="74"/>
                </a:cxn>
                <a:cxn ang="0">
                  <a:pos x="986" y="74"/>
                </a:cxn>
                <a:cxn ang="0">
                  <a:pos x="956" y="81"/>
                </a:cxn>
                <a:cxn ang="0">
                  <a:pos x="920" y="94"/>
                </a:cxn>
                <a:cxn ang="0">
                  <a:pos x="884" y="107"/>
                </a:cxn>
                <a:cxn ang="0">
                  <a:pos x="843" y="128"/>
                </a:cxn>
                <a:cxn ang="0">
                  <a:pos x="813" y="141"/>
                </a:cxn>
                <a:cxn ang="0">
                  <a:pos x="789" y="148"/>
                </a:cxn>
                <a:cxn ang="0">
                  <a:pos x="783" y="154"/>
                </a:cxn>
                <a:cxn ang="0">
                  <a:pos x="556" y="228"/>
                </a:cxn>
                <a:cxn ang="0">
                  <a:pos x="394" y="294"/>
                </a:cxn>
                <a:cxn ang="0">
                  <a:pos x="107" y="462"/>
                </a:cxn>
                <a:cxn ang="0">
                  <a:pos x="0" y="536"/>
                </a:cxn>
                <a:cxn ang="0">
                  <a:pos x="3240" y="536"/>
                </a:cxn>
                <a:cxn ang="0">
                  <a:pos x="3132" y="469"/>
                </a:cxn>
                <a:cxn ang="0">
                  <a:pos x="3132" y="469"/>
                </a:cxn>
              </a:cxnLst>
              <a:rect l="0" t="0" r="r" b="b"/>
              <a:pathLst>
                <a:path w="3240" h="536">
                  <a:moveTo>
                    <a:pt x="3132" y="469"/>
                  </a:moveTo>
                  <a:lnTo>
                    <a:pt x="2995" y="395"/>
                  </a:lnTo>
                  <a:lnTo>
                    <a:pt x="2911" y="375"/>
                  </a:lnTo>
                  <a:lnTo>
                    <a:pt x="2678" y="228"/>
                  </a:lnTo>
                  <a:lnTo>
                    <a:pt x="2553" y="74"/>
                  </a:lnTo>
                  <a:lnTo>
                    <a:pt x="2457" y="7"/>
                  </a:lnTo>
                  <a:lnTo>
                    <a:pt x="2403" y="47"/>
                  </a:lnTo>
                  <a:lnTo>
                    <a:pt x="2289" y="74"/>
                  </a:lnTo>
                  <a:lnTo>
                    <a:pt x="2134" y="74"/>
                  </a:lnTo>
                  <a:lnTo>
                    <a:pt x="2044" y="128"/>
                  </a:lnTo>
                  <a:lnTo>
                    <a:pt x="1775" y="222"/>
                  </a:lnTo>
                  <a:lnTo>
                    <a:pt x="1602" y="181"/>
                  </a:lnTo>
                  <a:lnTo>
                    <a:pt x="1560" y="101"/>
                  </a:lnTo>
                  <a:lnTo>
                    <a:pt x="1542" y="87"/>
                  </a:lnTo>
                  <a:lnTo>
                    <a:pt x="1446" y="60"/>
                  </a:lnTo>
                  <a:lnTo>
                    <a:pt x="1375" y="74"/>
                  </a:lnTo>
                  <a:lnTo>
                    <a:pt x="1309" y="87"/>
                  </a:lnTo>
                  <a:lnTo>
                    <a:pt x="1243" y="13"/>
                  </a:lnTo>
                  <a:lnTo>
                    <a:pt x="1225" y="0"/>
                  </a:lnTo>
                  <a:lnTo>
                    <a:pt x="1189" y="0"/>
                  </a:lnTo>
                  <a:lnTo>
                    <a:pt x="1106" y="34"/>
                  </a:lnTo>
                  <a:lnTo>
                    <a:pt x="1106" y="34"/>
                  </a:lnTo>
                  <a:lnTo>
                    <a:pt x="1094" y="40"/>
                  </a:lnTo>
                  <a:lnTo>
                    <a:pt x="1070" y="54"/>
                  </a:lnTo>
                  <a:lnTo>
                    <a:pt x="1034" y="74"/>
                  </a:lnTo>
                  <a:lnTo>
                    <a:pt x="1004" y="74"/>
                  </a:lnTo>
                  <a:lnTo>
                    <a:pt x="986" y="74"/>
                  </a:lnTo>
                  <a:lnTo>
                    <a:pt x="956" y="81"/>
                  </a:lnTo>
                  <a:lnTo>
                    <a:pt x="920" y="94"/>
                  </a:lnTo>
                  <a:lnTo>
                    <a:pt x="884" y="107"/>
                  </a:lnTo>
                  <a:lnTo>
                    <a:pt x="843" y="128"/>
                  </a:lnTo>
                  <a:lnTo>
                    <a:pt x="813" y="141"/>
                  </a:lnTo>
                  <a:lnTo>
                    <a:pt x="789" y="148"/>
                  </a:lnTo>
                  <a:lnTo>
                    <a:pt x="783" y="154"/>
                  </a:lnTo>
                  <a:lnTo>
                    <a:pt x="556" y="228"/>
                  </a:lnTo>
                  <a:lnTo>
                    <a:pt x="394" y="294"/>
                  </a:lnTo>
                  <a:lnTo>
                    <a:pt x="107" y="462"/>
                  </a:lnTo>
                  <a:lnTo>
                    <a:pt x="0" y="536"/>
                  </a:lnTo>
                  <a:lnTo>
                    <a:pt x="3240" y="536"/>
                  </a:lnTo>
                  <a:lnTo>
                    <a:pt x="3132" y="469"/>
                  </a:lnTo>
                  <a:lnTo>
                    <a:pt x="3132" y="469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grpSp>
          <p:nvGrpSpPr>
            <p:cNvPr id="4" name="Group 8"/>
            <p:cNvGrpSpPr>
              <a:grpSpLocks/>
            </p:cNvGrpSpPr>
            <p:nvPr userDrawn="1"/>
          </p:nvGrpSpPr>
          <p:grpSpPr bwMode="auto">
            <a:xfrm>
              <a:off x="2486" y="3792"/>
              <a:ext cx="2458" cy="540"/>
              <a:chOff x="2486" y="3792"/>
              <a:chExt cx="2458" cy="540"/>
            </a:xfrm>
          </p:grpSpPr>
          <p:sp>
            <p:nvSpPr>
              <p:cNvPr id="1463305" name="Freeform 9"/>
              <p:cNvSpPr>
                <a:spLocks/>
              </p:cNvSpPr>
              <p:nvPr userDrawn="1"/>
            </p:nvSpPr>
            <p:spPr bwMode="ltGray">
              <a:xfrm>
                <a:off x="3948" y="3799"/>
                <a:ext cx="996" cy="533"/>
              </a:xfrm>
              <a:custGeom>
                <a:avLst/>
                <a:gdLst/>
                <a:ahLst/>
                <a:cxnLst>
                  <a:cxn ang="0">
                    <a:pos x="636" y="373"/>
                  </a:cxn>
                  <a:cxn ang="0">
                    <a:pos x="495" y="370"/>
                  </a:cxn>
                  <a:cxn ang="0">
                    <a:pos x="280" y="249"/>
                  </a:cxn>
                  <a:cxn ang="0">
                    <a:pos x="127" y="66"/>
                  </a:cxn>
                  <a:cxn ang="0">
                    <a:pos x="0" y="0"/>
                  </a:cxn>
                  <a:cxn ang="0">
                    <a:pos x="22" y="26"/>
                  </a:cxn>
                  <a:cxn ang="0">
                    <a:pos x="0" y="65"/>
                  </a:cxn>
                  <a:cxn ang="0">
                    <a:pos x="30" y="119"/>
                  </a:cxn>
                  <a:cxn ang="0">
                    <a:pos x="75" y="243"/>
                  </a:cxn>
                  <a:cxn ang="0">
                    <a:pos x="45" y="422"/>
                  </a:cxn>
                  <a:cxn ang="0">
                    <a:pos x="200" y="329"/>
                  </a:cxn>
                  <a:cxn ang="0">
                    <a:pos x="612" y="533"/>
                  </a:cxn>
                  <a:cxn ang="0">
                    <a:pos x="996" y="529"/>
                  </a:cxn>
                  <a:cxn ang="0">
                    <a:pos x="828" y="473"/>
                  </a:cxn>
                  <a:cxn ang="0">
                    <a:pos x="636" y="373"/>
                  </a:cxn>
                </a:cxnLst>
                <a:rect l="0" t="0" r="r" b="b"/>
                <a:pathLst>
                  <a:path w="996" h="533">
                    <a:moveTo>
                      <a:pt x="636" y="373"/>
                    </a:moveTo>
                    <a:lnTo>
                      <a:pt x="495" y="370"/>
                    </a:lnTo>
                    <a:lnTo>
                      <a:pt x="280" y="249"/>
                    </a:lnTo>
                    <a:lnTo>
                      <a:pt x="127" y="66"/>
                    </a:lnTo>
                    <a:lnTo>
                      <a:pt x="0" y="0"/>
                    </a:lnTo>
                    <a:lnTo>
                      <a:pt x="22" y="26"/>
                    </a:lnTo>
                    <a:lnTo>
                      <a:pt x="0" y="65"/>
                    </a:lnTo>
                    <a:lnTo>
                      <a:pt x="30" y="119"/>
                    </a:lnTo>
                    <a:lnTo>
                      <a:pt x="75" y="243"/>
                    </a:lnTo>
                    <a:lnTo>
                      <a:pt x="45" y="422"/>
                    </a:lnTo>
                    <a:lnTo>
                      <a:pt x="200" y="329"/>
                    </a:lnTo>
                    <a:lnTo>
                      <a:pt x="612" y="533"/>
                    </a:lnTo>
                    <a:lnTo>
                      <a:pt x="996" y="529"/>
                    </a:lnTo>
                    <a:lnTo>
                      <a:pt x="828" y="473"/>
                    </a:lnTo>
                    <a:lnTo>
                      <a:pt x="636" y="373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6" name="Freeform 10"/>
              <p:cNvSpPr>
                <a:spLocks/>
              </p:cNvSpPr>
              <p:nvPr userDrawn="1"/>
            </p:nvSpPr>
            <p:spPr bwMode="ltGray">
              <a:xfrm>
                <a:off x="2677" y="3792"/>
                <a:ext cx="186" cy="395"/>
              </a:xfrm>
              <a:custGeom>
                <a:avLst/>
                <a:gdLst/>
                <a:ahLst/>
                <a:cxnLst>
                  <a:cxn ang="0">
                    <a:pos x="36" y="0"/>
                  </a:cxn>
                  <a:cxn ang="0">
                    <a:pos x="54" y="18"/>
                  </a:cxn>
                  <a:cxn ang="0">
                    <a:pos x="24" y="30"/>
                  </a:cxn>
                  <a:cxn ang="0">
                    <a:pos x="18" y="66"/>
                  </a:cxn>
                  <a:cxn ang="0">
                    <a:pos x="42" y="114"/>
                  </a:cxn>
                  <a:cxn ang="0">
                    <a:pos x="48" y="162"/>
                  </a:cxn>
                  <a:cxn ang="0">
                    <a:pos x="0" y="353"/>
                  </a:cxn>
                  <a:cxn ang="0">
                    <a:pos x="54" y="233"/>
                  </a:cxn>
                  <a:cxn ang="0">
                    <a:pos x="84" y="216"/>
                  </a:cxn>
                  <a:cxn ang="0">
                    <a:pos x="126" y="126"/>
                  </a:cxn>
                  <a:cxn ang="0">
                    <a:pos x="144" y="120"/>
                  </a:cxn>
                  <a:cxn ang="0">
                    <a:pos x="144" y="90"/>
                  </a:cxn>
                  <a:cxn ang="0">
                    <a:pos x="186" y="66"/>
                  </a:cxn>
                  <a:cxn ang="0">
                    <a:pos x="162" y="60"/>
                  </a:cxn>
                  <a:cxn ang="0">
                    <a:pos x="36" y="0"/>
                  </a:cxn>
                  <a:cxn ang="0">
                    <a:pos x="36" y="0"/>
                  </a:cxn>
                </a:cxnLst>
                <a:rect l="0" t="0" r="r" b="b"/>
                <a:pathLst>
                  <a:path w="186" h="353">
                    <a:moveTo>
                      <a:pt x="36" y="0"/>
                    </a:moveTo>
                    <a:lnTo>
                      <a:pt x="54" y="18"/>
                    </a:lnTo>
                    <a:lnTo>
                      <a:pt x="24" y="30"/>
                    </a:lnTo>
                    <a:lnTo>
                      <a:pt x="18" y="66"/>
                    </a:lnTo>
                    <a:lnTo>
                      <a:pt x="42" y="114"/>
                    </a:lnTo>
                    <a:lnTo>
                      <a:pt x="48" y="162"/>
                    </a:lnTo>
                    <a:lnTo>
                      <a:pt x="0" y="353"/>
                    </a:lnTo>
                    <a:lnTo>
                      <a:pt x="54" y="233"/>
                    </a:lnTo>
                    <a:lnTo>
                      <a:pt x="84" y="216"/>
                    </a:lnTo>
                    <a:lnTo>
                      <a:pt x="126" y="126"/>
                    </a:lnTo>
                    <a:lnTo>
                      <a:pt x="144" y="120"/>
                    </a:lnTo>
                    <a:lnTo>
                      <a:pt x="144" y="90"/>
                    </a:lnTo>
                    <a:lnTo>
                      <a:pt x="186" y="66"/>
                    </a:lnTo>
                    <a:lnTo>
                      <a:pt x="162" y="60"/>
                    </a:lnTo>
                    <a:lnTo>
                      <a:pt x="36" y="0"/>
                    </a:lnTo>
                    <a:lnTo>
                      <a:pt x="36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7" name="Freeform 11"/>
              <p:cNvSpPr>
                <a:spLocks/>
              </p:cNvSpPr>
              <p:nvPr userDrawn="1"/>
            </p:nvSpPr>
            <p:spPr bwMode="ltGray">
              <a:xfrm>
                <a:off x="3030" y="3893"/>
                <a:ext cx="378" cy="271"/>
              </a:xfrm>
              <a:custGeom>
                <a:avLst/>
                <a:gdLst/>
                <a:ahLst/>
                <a:cxnLst>
                  <a:cxn ang="0">
                    <a:pos x="18" y="0"/>
                  </a:cxn>
                  <a:cxn ang="0">
                    <a:pos x="12" y="13"/>
                  </a:cxn>
                  <a:cxn ang="0">
                    <a:pos x="0" y="40"/>
                  </a:cxn>
                  <a:cxn ang="0">
                    <a:pos x="60" y="121"/>
                  </a:cxn>
                  <a:cxn ang="0">
                    <a:pos x="310" y="271"/>
                  </a:cxn>
                  <a:cxn ang="0">
                    <a:pos x="290" y="139"/>
                  </a:cxn>
                  <a:cxn ang="0">
                    <a:pos x="378" y="76"/>
                  </a:cxn>
                  <a:cxn ang="0">
                    <a:pos x="251" y="94"/>
                  </a:cxn>
                  <a:cxn ang="0">
                    <a:pos x="90" y="54"/>
                  </a:cxn>
                  <a:cxn ang="0">
                    <a:pos x="18" y="0"/>
                  </a:cxn>
                  <a:cxn ang="0">
                    <a:pos x="18" y="0"/>
                  </a:cxn>
                </a:cxnLst>
                <a:rect l="0" t="0" r="r" b="b"/>
                <a:pathLst>
                  <a:path w="378" h="271">
                    <a:moveTo>
                      <a:pt x="18" y="0"/>
                    </a:moveTo>
                    <a:lnTo>
                      <a:pt x="12" y="13"/>
                    </a:lnTo>
                    <a:lnTo>
                      <a:pt x="0" y="40"/>
                    </a:lnTo>
                    <a:lnTo>
                      <a:pt x="60" y="121"/>
                    </a:lnTo>
                    <a:lnTo>
                      <a:pt x="310" y="271"/>
                    </a:lnTo>
                    <a:lnTo>
                      <a:pt x="290" y="139"/>
                    </a:lnTo>
                    <a:lnTo>
                      <a:pt x="378" y="76"/>
                    </a:lnTo>
                    <a:lnTo>
                      <a:pt x="251" y="94"/>
                    </a:lnTo>
                    <a:lnTo>
                      <a:pt x="90" y="54"/>
                    </a:lnTo>
                    <a:lnTo>
                      <a:pt x="18" y="0"/>
                    </a:lnTo>
                    <a:lnTo>
                      <a:pt x="18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8" name="Freeform 12"/>
              <p:cNvSpPr>
                <a:spLocks/>
              </p:cNvSpPr>
              <p:nvPr userDrawn="1"/>
            </p:nvSpPr>
            <p:spPr bwMode="ltGray">
              <a:xfrm>
                <a:off x="3628" y="3866"/>
                <a:ext cx="155" cy="74"/>
              </a:xfrm>
              <a:custGeom>
                <a:avLst/>
                <a:gdLst/>
                <a:ahLst/>
                <a:cxnLst>
                  <a:cxn ang="0">
                    <a:pos x="114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6" y="6"/>
                  </a:cxn>
                  <a:cxn ang="0">
                    <a:pos x="6" y="18"/>
                  </a:cxn>
                  <a:cxn ang="0">
                    <a:pos x="0" y="24"/>
                  </a:cxn>
                  <a:cxn ang="0">
                    <a:pos x="78" y="60"/>
                  </a:cxn>
                  <a:cxn ang="0">
                    <a:pos x="96" y="42"/>
                  </a:cxn>
                  <a:cxn ang="0">
                    <a:pos x="155" y="66"/>
                  </a:cxn>
                  <a:cxn ang="0">
                    <a:pos x="126" y="24"/>
                  </a:cxn>
                  <a:cxn ang="0">
                    <a:pos x="149" y="0"/>
                  </a:cxn>
                  <a:cxn ang="0">
                    <a:pos x="114" y="0"/>
                  </a:cxn>
                  <a:cxn ang="0">
                    <a:pos x="114" y="0"/>
                  </a:cxn>
                </a:cxnLst>
                <a:rect l="0" t="0" r="r" b="b"/>
                <a:pathLst>
                  <a:path w="155" h="66">
                    <a:moveTo>
                      <a:pt x="114" y="0"/>
                    </a:moveTo>
                    <a:lnTo>
                      <a:pt x="0" y="0"/>
                    </a:lnTo>
                    <a:lnTo>
                      <a:pt x="0" y="0"/>
                    </a:lnTo>
                    <a:lnTo>
                      <a:pt x="6" y="6"/>
                    </a:lnTo>
                    <a:lnTo>
                      <a:pt x="6" y="18"/>
                    </a:lnTo>
                    <a:lnTo>
                      <a:pt x="0" y="24"/>
                    </a:lnTo>
                    <a:lnTo>
                      <a:pt x="78" y="60"/>
                    </a:lnTo>
                    <a:lnTo>
                      <a:pt x="96" y="42"/>
                    </a:lnTo>
                    <a:lnTo>
                      <a:pt x="155" y="66"/>
                    </a:lnTo>
                    <a:lnTo>
                      <a:pt x="126" y="24"/>
                    </a:lnTo>
                    <a:lnTo>
                      <a:pt x="149" y="0"/>
                    </a:lnTo>
                    <a:lnTo>
                      <a:pt x="114" y="0"/>
                    </a:lnTo>
                    <a:lnTo>
                      <a:pt x="114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  <p:sp>
            <p:nvSpPr>
              <p:cNvPr id="1463309" name="Freeform 13"/>
              <p:cNvSpPr>
                <a:spLocks/>
              </p:cNvSpPr>
              <p:nvPr userDrawn="1"/>
            </p:nvSpPr>
            <p:spPr bwMode="ltGray">
              <a:xfrm>
                <a:off x="2486" y="3859"/>
                <a:ext cx="42" cy="81"/>
              </a:xfrm>
              <a:custGeom>
                <a:avLst/>
                <a:gdLst/>
                <a:ahLst/>
                <a:cxnLst>
                  <a:cxn ang="0">
                    <a:pos x="6" y="36"/>
                  </a:cxn>
                  <a:cxn ang="0">
                    <a:pos x="0" y="18"/>
                  </a:cxn>
                  <a:cxn ang="0">
                    <a:pos x="12" y="6"/>
                  </a:cxn>
                  <a:cxn ang="0">
                    <a:pos x="0" y="6"/>
                  </a:cxn>
                  <a:cxn ang="0">
                    <a:pos x="12" y="6"/>
                  </a:cxn>
                  <a:cxn ang="0">
                    <a:pos x="24" y="6"/>
                  </a:cxn>
                  <a:cxn ang="0">
                    <a:pos x="36" y="6"/>
                  </a:cxn>
                  <a:cxn ang="0">
                    <a:pos x="42" y="0"/>
                  </a:cxn>
                  <a:cxn ang="0">
                    <a:pos x="30" y="18"/>
                  </a:cxn>
                  <a:cxn ang="0">
                    <a:pos x="42" y="48"/>
                  </a:cxn>
                  <a:cxn ang="0">
                    <a:pos x="12" y="72"/>
                  </a:cxn>
                  <a:cxn ang="0">
                    <a:pos x="6" y="36"/>
                  </a:cxn>
                  <a:cxn ang="0">
                    <a:pos x="6" y="36"/>
                  </a:cxn>
                </a:cxnLst>
                <a:rect l="0" t="0" r="r" b="b"/>
                <a:pathLst>
                  <a:path w="42" h="72">
                    <a:moveTo>
                      <a:pt x="6" y="36"/>
                    </a:moveTo>
                    <a:lnTo>
                      <a:pt x="0" y="18"/>
                    </a:lnTo>
                    <a:lnTo>
                      <a:pt x="12" y="6"/>
                    </a:lnTo>
                    <a:lnTo>
                      <a:pt x="0" y="6"/>
                    </a:lnTo>
                    <a:lnTo>
                      <a:pt x="12" y="6"/>
                    </a:lnTo>
                    <a:lnTo>
                      <a:pt x="24" y="6"/>
                    </a:lnTo>
                    <a:lnTo>
                      <a:pt x="36" y="6"/>
                    </a:lnTo>
                    <a:lnTo>
                      <a:pt x="42" y="0"/>
                    </a:lnTo>
                    <a:lnTo>
                      <a:pt x="30" y="18"/>
                    </a:lnTo>
                    <a:lnTo>
                      <a:pt x="42" y="48"/>
                    </a:lnTo>
                    <a:lnTo>
                      <a:pt x="12" y="72"/>
                    </a:lnTo>
                    <a:lnTo>
                      <a:pt x="6" y="36"/>
                    </a:lnTo>
                    <a:lnTo>
                      <a:pt x="6" y="36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zh-TW" altLang="en-US"/>
              </a:p>
            </p:txBody>
          </p:sp>
        </p:grpSp>
        <p:sp>
          <p:nvSpPr>
            <p:cNvPr id="1463310" name="Freeform 14"/>
            <p:cNvSpPr>
              <a:spLocks/>
            </p:cNvSpPr>
            <p:nvPr userDrawn="1"/>
          </p:nvSpPr>
          <p:spPr bwMode="ltGray">
            <a:xfrm>
              <a:off x="0" y="3792"/>
              <a:ext cx="3976" cy="535"/>
            </a:xfrm>
            <a:custGeom>
              <a:avLst/>
              <a:gdLst/>
              <a:ahLst/>
              <a:cxnLst>
                <a:cxn ang="0">
                  <a:pos x="3976" y="527"/>
                </a:cxn>
                <a:cxn ang="0">
                  <a:pos x="3970" y="527"/>
                </a:cxn>
                <a:cxn ang="0">
                  <a:pos x="3844" y="509"/>
                </a:cxn>
                <a:cxn ang="0">
                  <a:pos x="2487" y="305"/>
                </a:cxn>
                <a:cxn ang="0">
                  <a:pos x="2039" y="36"/>
                </a:cxn>
                <a:cxn ang="0">
                  <a:pos x="1907" y="24"/>
                </a:cxn>
                <a:cxn ang="0">
                  <a:pos x="1883" y="54"/>
                </a:cxn>
                <a:cxn ang="0">
                  <a:pos x="1859" y="54"/>
                </a:cxn>
                <a:cxn ang="0">
                  <a:pos x="1830" y="30"/>
                </a:cxn>
                <a:cxn ang="0">
                  <a:pos x="1704" y="102"/>
                </a:cxn>
                <a:cxn ang="0">
                  <a:pos x="1608" y="126"/>
                </a:cxn>
                <a:cxn ang="0">
                  <a:pos x="1561" y="132"/>
                </a:cxn>
                <a:cxn ang="0">
                  <a:pos x="1495" y="102"/>
                </a:cxn>
                <a:cxn ang="0">
                  <a:pos x="1357" y="126"/>
                </a:cxn>
                <a:cxn ang="0">
                  <a:pos x="1285" y="24"/>
                </a:cxn>
                <a:cxn ang="0">
                  <a:pos x="1280" y="18"/>
                </a:cxn>
                <a:cxn ang="0">
                  <a:pos x="1262" y="12"/>
                </a:cxn>
                <a:cxn ang="0">
                  <a:pos x="1238" y="6"/>
                </a:cxn>
                <a:cxn ang="0">
                  <a:pos x="1220" y="0"/>
                </a:cxn>
                <a:cxn ang="0">
                  <a:pos x="1196" y="0"/>
                </a:cxn>
                <a:cxn ang="0">
                  <a:pos x="1166" y="0"/>
                </a:cxn>
                <a:cxn ang="0">
                  <a:pos x="1142" y="0"/>
                </a:cxn>
                <a:cxn ang="0">
                  <a:pos x="1136" y="0"/>
                </a:cxn>
                <a:cxn ang="0">
                  <a:pos x="1130" y="0"/>
                </a:cxn>
                <a:cxn ang="0">
                  <a:pos x="1124" y="6"/>
                </a:cxn>
                <a:cxn ang="0">
                  <a:pos x="1118" y="12"/>
                </a:cxn>
                <a:cxn ang="0">
                  <a:pos x="1100" y="18"/>
                </a:cxn>
                <a:cxn ang="0">
                  <a:pos x="1088" y="18"/>
                </a:cxn>
                <a:cxn ang="0">
                  <a:pos x="1070" y="24"/>
                </a:cxn>
                <a:cxn ang="0">
                  <a:pos x="1052" y="30"/>
                </a:cxn>
                <a:cxn ang="0">
                  <a:pos x="1034" y="36"/>
                </a:cxn>
                <a:cxn ang="0">
                  <a:pos x="1028" y="42"/>
                </a:cxn>
                <a:cxn ang="0">
                  <a:pos x="969" y="60"/>
                </a:cxn>
                <a:cxn ang="0">
                  <a:pos x="921" y="72"/>
                </a:cxn>
                <a:cxn ang="0">
                  <a:pos x="855" y="48"/>
                </a:cxn>
                <a:cxn ang="0">
                  <a:pos x="825" y="48"/>
                </a:cxn>
                <a:cxn ang="0">
                  <a:pos x="759" y="72"/>
                </a:cxn>
                <a:cxn ang="0">
                  <a:pos x="735" y="72"/>
                </a:cxn>
                <a:cxn ang="0">
                  <a:pos x="706" y="60"/>
                </a:cxn>
                <a:cxn ang="0">
                  <a:pos x="640" y="60"/>
                </a:cxn>
                <a:cxn ang="0">
                  <a:pos x="544" y="72"/>
                </a:cxn>
                <a:cxn ang="0">
                  <a:pos x="389" y="18"/>
                </a:cxn>
                <a:cxn ang="0">
                  <a:pos x="323" y="60"/>
                </a:cxn>
                <a:cxn ang="0">
                  <a:pos x="317" y="60"/>
                </a:cxn>
                <a:cxn ang="0">
                  <a:pos x="305" y="72"/>
                </a:cxn>
                <a:cxn ang="0">
                  <a:pos x="287" y="78"/>
                </a:cxn>
                <a:cxn ang="0">
                  <a:pos x="263" y="90"/>
                </a:cxn>
                <a:cxn ang="0">
                  <a:pos x="203" y="120"/>
                </a:cxn>
                <a:cxn ang="0">
                  <a:pos x="149" y="150"/>
                </a:cxn>
                <a:cxn ang="0">
                  <a:pos x="78" y="168"/>
                </a:cxn>
                <a:cxn ang="0">
                  <a:pos x="0" y="180"/>
                </a:cxn>
                <a:cxn ang="0">
                  <a:pos x="0" y="527"/>
                </a:cxn>
                <a:cxn ang="0">
                  <a:pos x="1010" y="527"/>
                </a:cxn>
                <a:cxn ang="0">
                  <a:pos x="3725" y="527"/>
                </a:cxn>
                <a:cxn ang="0">
                  <a:pos x="3976" y="527"/>
                </a:cxn>
                <a:cxn ang="0">
                  <a:pos x="3976" y="527"/>
                </a:cxn>
              </a:cxnLst>
              <a:rect l="0" t="0" r="r" b="b"/>
              <a:pathLst>
                <a:path w="3976" h="527">
                  <a:moveTo>
                    <a:pt x="3976" y="527"/>
                  </a:moveTo>
                  <a:lnTo>
                    <a:pt x="3970" y="527"/>
                  </a:lnTo>
                  <a:lnTo>
                    <a:pt x="3844" y="509"/>
                  </a:lnTo>
                  <a:lnTo>
                    <a:pt x="2487" y="305"/>
                  </a:lnTo>
                  <a:lnTo>
                    <a:pt x="2039" y="36"/>
                  </a:lnTo>
                  <a:lnTo>
                    <a:pt x="1907" y="24"/>
                  </a:lnTo>
                  <a:lnTo>
                    <a:pt x="1883" y="54"/>
                  </a:lnTo>
                  <a:lnTo>
                    <a:pt x="1859" y="54"/>
                  </a:lnTo>
                  <a:lnTo>
                    <a:pt x="1830" y="30"/>
                  </a:lnTo>
                  <a:lnTo>
                    <a:pt x="1704" y="102"/>
                  </a:lnTo>
                  <a:lnTo>
                    <a:pt x="1608" y="126"/>
                  </a:lnTo>
                  <a:lnTo>
                    <a:pt x="1561" y="132"/>
                  </a:lnTo>
                  <a:lnTo>
                    <a:pt x="1495" y="102"/>
                  </a:lnTo>
                  <a:lnTo>
                    <a:pt x="1357" y="126"/>
                  </a:lnTo>
                  <a:lnTo>
                    <a:pt x="1285" y="24"/>
                  </a:lnTo>
                  <a:lnTo>
                    <a:pt x="1280" y="18"/>
                  </a:lnTo>
                  <a:lnTo>
                    <a:pt x="1262" y="12"/>
                  </a:lnTo>
                  <a:lnTo>
                    <a:pt x="1238" y="6"/>
                  </a:lnTo>
                  <a:lnTo>
                    <a:pt x="1220" y="0"/>
                  </a:lnTo>
                  <a:lnTo>
                    <a:pt x="1196" y="0"/>
                  </a:lnTo>
                  <a:lnTo>
                    <a:pt x="1166" y="0"/>
                  </a:lnTo>
                  <a:lnTo>
                    <a:pt x="1142" y="0"/>
                  </a:lnTo>
                  <a:lnTo>
                    <a:pt x="1136" y="0"/>
                  </a:lnTo>
                  <a:lnTo>
                    <a:pt x="1130" y="0"/>
                  </a:lnTo>
                  <a:lnTo>
                    <a:pt x="1124" y="6"/>
                  </a:lnTo>
                  <a:lnTo>
                    <a:pt x="1118" y="12"/>
                  </a:lnTo>
                  <a:lnTo>
                    <a:pt x="1100" y="18"/>
                  </a:lnTo>
                  <a:lnTo>
                    <a:pt x="1088" y="18"/>
                  </a:lnTo>
                  <a:lnTo>
                    <a:pt x="1070" y="24"/>
                  </a:lnTo>
                  <a:lnTo>
                    <a:pt x="1052" y="30"/>
                  </a:lnTo>
                  <a:lnTo>
                    <a:pt x="1034" y="36"/>
                  </a:lnTo>
                  <a:lnTo>
                    <a:pt x="1028" y="42"/>
                  </a:lnTo>
                  <a:lnTo>
                    <a:pt x="969" y="60"/>
                  </a:lnTo>
                  <a:lnTo>
                    <a:pt x="921" y="72"/>
                  </a:lnTo>
                  <a:lnTo>
                    <a:pt x="855" y="48"/>
                  </a:lnTo>
                  <a:lnTo>
                    <a:pt x="825" y="48"/>
                  </a:lnTo>
                  <a:lnTo>
                    <a:pt x="759" y="72"/>
                  </a:lnTo>
                  <a:lnTo>
                    <a:pt x="735" y="72"/>
                  </a:lnTo>
                  <a:lnTo>
                    <a:pt x="706" y="60"/>
                  </a:lnTo>
                  <a:lnTo>
                    <a:pt x="640" y="60"/>
                  </a:lnTo>
                  <a:lnTo>
                    <a:pt x="544" y="72"/>
                  </a:lnTo>
                  <a:lnTo>
                    <a:pt x="389" y="18"/>
                  </a:lnTo>
                  <a:lnTo>
                    <a:pt x="323" y="60"/>
                  </a:lnTo>
                  <a:lnTo>
                    <a:pt x="317" y="60"/>
                  </a:lnTo>
                  <a:lnTo>
                    <a:pt x="305" y="72"/>
                  </a:lnTo>
                  <a:lnTo>
                    <a:pt x="287" y="78"/>
                  </a:lnTo>
                  <a:lnTo>
                    <a:pt x="263" y="90"/>
                  </a:lnTo>
                  <a:lnTo>
                    <a:pt x="203" y="120"/>
                  </a:lnTo>
                  <a:lnTo>
                    <a:pt x="149" y="150"/>
                  </a:lnTo>
                  <a:lnTo>
                    <a:pt x="78" y="168"/>
                  </a:lnTo>
                  <a:lnTo>
                    <a:pt x="0" y="180"/>
                  </a:lnTo>
                  <a:lnTo>
                    <a:pt x="0" y="527"/>
                  </a:lnTo>
                  <a:lnTo>
                    <a:pt x="1010" y="527"/>
                  </a:lnTo>
                  <a:lnTo>
                    <a:pt x="3725" y="527"/>
                  </a:lnTo>
                  <a:lnTo>
                    <a:pt x="3976" y="527"/>
                  </a:lnTo>
                  <a:lnTo>
                    <a:pt x="3976" y="527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tint val="75686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grpSp>
        <p:nvGrpSpPr>
          <p:cNvPr id="5" name="Group 15"/>
          <p:cNvGrpSpPr>
            <a:grpSpLocks/>
          </p:cNvGrpSpPr>
          <p:nvPr/>
        </p:nvGrpSpPr>
        <p:grpSpPr bwMode="auto">
          <a:xfrm>
            <a:off x="627063" y="6021388"/>
            <a:ext cx="5684837" cy="849312"/>
            <a:chOff x="395" y="3793"/>
            <a:chExt cx="3581" cy="535"/>
          </a:xfrm>
        </p:grpSpPr>
        <p:sp>
          <p:nvSpPr>
            <p:cNvPr id="1463312" name="Freeform 16"/>
            <p:cNvSpPr>
              <a:spLocks/>
            </p:cNvSpPr>
            <p:nvPr/>
          </p:nvSpPr>
          <p:spPr bwMode="auto">
            <a:xfrm>
              <a:off x="1196" y="3793"/>
              <a:ext cx="365" cy="291"/>
            </a:xfrm>
            <a:custGeom>
              <a:avLst/>
              <a:gdLst/>
              <a:ahLst/>
              <a:cxnLst>
                <a:cxn ang="0">
                  <a:pos x="24" y="24"/>
                </a:cxn>
                <a:cxn ang="0">
                  <a:pos x="0" y="60"/>
                </a:cxn>
                <a:cxn ang="0">
                  <a:pos x="66" y="108"/>
                </a:cxn>
                <a:cxn ang="0">
                  <a:pos x="143" y="180"/>
                </a:cxn>
                <a:cxn ang="0">
                  <a:pos x="191" y="168"/>
                </a:cxn>
                <a:cxn ang="0">
                  <a:pos x="341" y="287"/>
                </a:cxn>
                <a:cxn ang="0">
                  <a:pos x="305" y="174"/>
                </a:cxn>
                <a:cxn ang="0">
                  <a:pos x="365" y="132"/>
                </a:cxn>
                <a:cxn ang="0">
                  <a:pos x="359" y="126"/>
                </a:cxn>
                <a:cxn ang="0">
                  <a:pos x="335" y="114"/>
                </a:cxn>
                <a:cxn ang="0">
                  <a:pos x="299" y="90"/>
                </a:cxn>
                <a:cxn ang="0">
                  <a:pos x="257" y="72"/>
                </a:cxn>
                <a:cxn ang="0">
                  <a:pos x="215" y="54"/>
                </a:cxn>
                <a:cxn ang="0">
                  <a:pos x="173" y="36"/>
                </a:cxn>
                <a:cxn ang="0">
                  <a:pos x="143" y="24"/>
                </a:cxn>
                <a:cxn ang="0">
                  <a:pos x="131" y="18"/>
                </a:cxn>
                <a:cxn ang="0">
                  <a:pos x="107" y="18"/>
                </a:cxn>
                <a:cxn ang="0">
                  <a:pos x="95" y="18"/>
                </a:cxn>
                <a:cxn ang="0">
                  <a:pos x="72" y="12"/>
                </a:cxn>
                <a:cxn ang="0">
                  <a:pos x="66" y="12"/>
                </a:cxn>
                <a:cxn ang="0">
                  <a:pos x="54" y="6"/>
                </a:cxn>
                <a:cxn ang="0">
                  <a:pos x="42" y="0"/>
                </a:cxn>
                <a:cxn ang="0">
                  <a:pos x="30" y="0"/>
                </a:cxn>
                <a:cxn ang="0">
                  <a:pos x="24" y="24"/>
                </a:cxn>
                <a:cxn ang="0">
                  <a:pos x="24" y="24"/>
                </a:cxn>
              </a:cxnLst>
              <a:rect l="0" t="0" r="r" b="b"/>
              <a:pathLst>
                <a:path w="365" h="287">
                  <a:moveTo>
                    <a:pt x="24" y="24"/>
                  </a:moveTo>
                  <a:lnTo>
                    <a:pt x="0" y="60"/>
                  </a:lnTo>
                  <a:lnTo>
                    <a:pt x="66" y="108"/>
                  </a:lnTo>
                  <a:lnTo>
                    <a:pt x="143" y="180"/>
                  </a:lnTo>
                  <a:lnTo>
                    <a:pt x="191" y="168"/>
                  </a:lnTo>
                  <a:lnTo>
                    <a:pt x="341" y="287"/>
                  </a:lnTo>
                  <a:lnTo>
                    <a:pt x="305" y="174"/>
                  </a:lnTo>
                  <a:lnTo>
                    <a:pt x="365" y="132"/>
                  </a:lnTo>
                  <a:lnTo>
                    <a:pt x="359" y="126"/>
                  </a:lnTo>
                  <a:lnTo>
                    <a:pt x="335" y="114"/>
                  </a:lnTo>
                  <a:lnTo>
                    <a:pt x="299" y="90"/>
                  </a:lnTo>
                  <a:lnTo>
                    <a:pt x="257" y="72"/>
                  </a:lnTo>
                  <a:lnTo>
                    <a:pt x="215" y="54"/>
                  </a:lnTo>
                  <a:lnTo>
                    <a:pt x="173" y="36"/>
                  </a:lnTo>
                  <a:lnTo>
                    <a:pt x="143" y="24"/>
                  </a:lnTo>
                  <a:lnTo>
                    <a:pt x="131" y="18"/>
                  </a:lnTo>
                  <a:lnTo>
                    <a:pt x="107" y="18"/>
                  </a:lnTo>
                  <a:lnTo>
                    <a:pt x="95" y="18"/>
                  </a:lnTo>
                  <a:lnTo>
                    <a:pt x="72" y="12"/>
                  </a:lnTo>
                  <a:lnTo>
                    <a:pt x="66" y="12"/>
                  </a:lnTo>
                  <a:lnTo>
                    <a:pt x="54" y="6"/>
                  </a:lnTo>
                  <a:lnTo>
                    <a:pt x="42" y="0"/>
                  </a:lnTo>
                  <a:lnTo>
                    <a:pt x="30" y="0"/>
                  </a:lnTo>
                  <a:lnTo>
                    <a:pt x="24" y="24"/>
                  </a:lnTo>
                  <a:lnTo>
                    <a:pt x="24" y="24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3" name="Freeform 17"/>
            <p:cNvSpPr>
              <a:spLocks/>
            </p:cNvSpPr>
            <p:nvPr/>
          </p:nvSpPr>
          <p:spPr bwMode="auto">
            <a:xfrm>
              <a:off x="1943" y="3829"/>
              <a:ext cx="2033" cy="499"/>
            </a:xfrm>
            <a:custGeom>
              <a:avLst/>
              <a:gdLst/>
              <a:ahLst/>
              <a:cxnLst>
                <a:cxn ang="0">
                  <a:pos x="186" y="18"/>
                </a:cxn>
                <a:cxn ang="0">
                  <a:pos x="138" y="6"/>
                </a:cxn>
                <a:cxn ang="0">
                  <a:pos x="96" y="0"/>
                </a:cxn>
                <a:cxn ang="0">
                  <a:pos x="36" y="0"/>
                </a:cxn>
                <a:cxn ang="0">
                  <a:pos x="12" y="25"/>
                </a:cxn>
                <a:cxn ang="0">
                  <a:pos x="0" y="128"/>
                </a:cxn>
                <a:cxn ang="0">
                  <a:pos x="60" y="104"/>
                </a:cxn>
                <a:cxn ang="0">
                  <a:pos x="90" y="134"/>
                </a:cxn>
                <a:cxn ang="0">
                  <a:pos x="150" y="153"/>
                </a:cxn>
                <a:cxn ang="0">
                  <a:pos x="209" y="273"/>
                </a:cxn>
                <a:cxn ang="0">
                  <a:pos x="401" y="359"/>
                </a:cxn>
                <a:cxn ang="0">
                  <a:pos x="777" y="359"/>
                </a:cxn>
                <a:cxn ang="0">
                  <a:pos x="2033" y="499"/>
                </a:cxn>
                <a:cxn ang="0">
                  <a:pos x="2033" y="499"/>
                </a:cxn>
                <a:cxn ang="0">
                  <a:pos x="1991" y="493"/>
                </a:cxn>
                <a:cxn ang="0">
                  <a:pos x="676" y="243"/>
                </a:cxn>
                <a:cxn ang="0">
                  <a:pos x="514" y="159"/>
                </a:cxn>
                <a:cxn ang="0">
                  <a:pos x="425" y="110"/>
                </a:cxn>
                <a:cxn ang="0">
                  <a:pos x="365" y="92"/>
                </a:cxn>
                <a:cxn ang="0">
                  <a:pos x="281" y="61"/>
                </a:cxn>
                <a:cxn ang="0">
                  <a:pos x="186" y="18"/>
                </a:cxn>
                <a:cxn ang="0">
                  <a:pos x="186" y="18"/>
                </a:cxn>
              </a:cxnLst>
              <a:rect l="0" t="0" r="r" b="b"/>
              <a:pathLst>
                <a:path w="2033" h="499">
                  <a:moveTo>
                    <a:pt x="186" y="18"/>
                  </a:moveTo>
                  <a:lnTo>
                    <a:pt x="138" y="6"/>
                  </a:lnTo>
                  <a:lnTo>
                    <a:pt x="96" y="0"/>
                  </a:lnTo>
                  <a:lnTo>
                    <a:pt x="36" y="0"/>
                  </a:lnTo>
                  <a:lnTo>
                    <a:pt x="12" y="25"/>
                  </a:lnTo>
                  <a:lnTo>
                    <a:pt x="0" y="128"/>
                  </a:lnTo>
                  <a:lnTo>
                    <a:pt x="60" y="104"/>
                  </a:lnTo>
                  <a:lnTo>
                    <a:pt x="90" y="134"/>
                  </a:lnTo>
                  <a:lnTo>
                    <a:pt x="150" y="153"/>
                  </a:lnTo>
                  <a:lnTo>
                    <a:pt x="209" y="273"/>
                  </a:lnTo>
                  <a:lnTo>
                    <a:pt x="401" y="359"/>
                  </a:lnTo>
                  <a:lnTo>
                    <a:pt x="777" y="359"/>
                  </a:lnTo>
                  <a:lnTo>
                    <a:pt x="2033" y="499"/>
                  </a:lnTo>
                  <a:lnTo>
                    <a:pt x="2033" y="499"/>
                  </a:lnTo>
                  <a:lnTo>
                    <a:pt x="1991" y="493"/>
                  </a:lnTo>
                  <a:lnTo>
                    <a:pt x="676" y="243"/>
                  </a:lnTo>
                  <a:lnTo>
                    <a:pt x="514" y="159"/>
                  </a:lnTo>
                  <a:lnTo>
                    <a:pt x="425" y="110"/>
                  </a:lnTo>
                  <a:lnTo>
                    <a:pt x="365" y="92"/>
                  </a:lnTo>
                  <a:lnTo>
                    <a:pt x="281" y="61"/>
                  </a:lnTo>
                  <a:lnTo>
                    <a:pt x="186" y="18"/>
                  </a:lnTo>
                  <a:lnTo>
                    <a:pt x="186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4" name="Freeform 18"/>
            <p:cNvSpPr>
              <a:spLocks/>
            </p:cNvSpPr>
            <p:nvPr/>
          </p:nvSpPr>
          <p:spPr bwMode="auto">
            <a:xfrm>
              <a:off x="1830" y="3823"/>
              <a:ext cx="71" cy="61"/>
            </a:xfrm>
            <a:custGeom>
              <a:avLst/>
              <a:gdLst/>
              <a:ahLst/>
              <a:cxnLst>
                <a:cxn ang="0">
                  <a:pos x="0" y="18"/>
                </a:cxn>
                <a:cxn ang="0">
                  <a:pos x="6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29" y="18"/>
                </a:cxn>
                <a:cxn ang="0">
                  <a:pos x="53" y="18"/>
                </a:cxn>
                <a:cxn ang="0">
                  <a:pos x="59" y="30"/>
                </a:cxn>
                <a:cxn ang="0">
                  <a:pos x="65" y="42"/>
                </a:cxn>
                <a:cxn ang="0">
                  <a:pos x="71" y="54"/>
                </a:cxn>
                <a:cxn ang="0">
                  <a:pos x="71" y="60"/>
                </a:cxn>
                <a:cxn ang="0">
                  <a:pos x="59" y="54"/>
                </a:cxn>
                <a:cxn ang="0">
                  <a:pos x="47" y="42"/>
                </a:cxn>
                <a:cxn ang="0">
                  <a:pos x="23" y="30"/>
                </a:cxn>
                <a:cxn ang="0">
                  <a:pos x="23" y="36"/>
                </a:cxn>
                <a:cxn ang="0">
                  <a:pos x="18" y="42"/>
                </a:cxn>
                <a:cxn ang="0">
                  <a:pos x="12" y="48"/>
                </a:cxn>
                <a:cxn ang="0">
                  <a:pos x="6" y="48"/>
                </a:cxn>
                <a:cxn ang="0">
                  <a:pos x="6" y="48"/>
                </a:cxn>
                <a:cxn ang="0">
                  <a:pos x="6" y="36"/>
                </a:cxn>
                <a:cxn ang="0">
                  <a:pos x="0" y="18"/>
                </a:cxn>
                <a:cxn ang="0">
                  <a:pos x="0" y="18"/>
                </a:cxn>
              </a:cxnLst>
              <a:rect l="0" t="0" r="r" b="b"/>
              <a:pathLst>
                <a:path w="71" h="60">
                  <a:moveTo>
                    <a:pt x="0" y="18"/>
                  </a:moveTo>
                  <a:lnTo>
                    <a:pt x="6" y="18"/>
                  </a:lnTo>
                  <a:lnTo>
                    <a:pt x="12" y="12"/>
                  </a:lnTo>
                  <a:lnTo>
                    <a:pt x="6" y="6"/>
                  </a:lnTo>
                  <a:lnTo>
                    <a:pt x="0" y="0"/>
                  </a:lnTo>
                  <a:lnTo>
                    <a:pt x="29" y="18"/>
                  </a:lnTo>
                  <a:lnTo>
                    <a:pt x="53" y="18"/>
                  </a:lnTo>
                  <a:lnTo>
                    <a:pt x="59" y="30"/>
                  </a:lnTo>
                  <a:lnTo>
                    <a:pt x="65" y="42"/>
                  </a:lnTo>
                  <a:lnTo>
                    <a:pt x="71" y="54"/>
                  </a:lnTo>
                  <a:lnTo>
                    <a:pt x="71" y="60"/>
                  </a:lnTo>
                  <a:lnTo>
                    <a:pt x="59" y="54"/>
                  </a:lnTo>
                  <a:lnTo>
                    <a:pt x="47" y="42"/>
                  </a:lnTo>
                  <a:lnTo>
                    <a:pt x="23" y="30"/>
                  </a:lnTo>
                  <a:lnTo>
                    <a:pt x="23" y="36"/>
                  </a:lnTo>
                  <a:lnTo>
                    <a:pt x="18" y="42"/>
                  </a:lnTo>
                  <a:lnTo>
                    <a:pt x="12" y="48"/>
                  </a:lnTo>
                  <a:lnTo>
                    <a:pt x="6" y="48"/>
                  </a:lnTo>
                  <a:lnTo>
                    <a:pt x="6" y="48"/>
                  </a:lnTo>
                  <a:lnTo>
                    <a:pt x="6" y="36"/>
                  </a:lnTo>
                  <a:lnTo>
                    <a:pt x="0" y="18"/>
                  </a:lnTo>
                  <a:lnTo>
                    <a:pt x="0" y="18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5" name="Freeform 19"/>
            <p:cNvSpPr>
              <a:spLocks/>
            </p:cNvSpPr>
            <p:nvPr/>
          </p:nvSpPr>
          <p:spPr bwMode="auto">
            <a:xfrm>
              <a:off x="855" y="3842"/>
              <a:ext cx="161" cy="164"/>
            </a:xfrm>
            <a:custGeom>
              <a:avLst/>
              <a:gdLst/>
              <a:ahLst/>
              <a:cxnLst>
                <a:cxn ang="0">
                  <a:pos x="30" y="0"/>
                </a:cxn>
                <a:cxn ang="0">
                  <a:pos x="48" y="6"/>
                </a:cxn>
                <a:cxn ang="0">
                  <a:pos x="72" y="6"/>
                </a:cxn>
                <a:cxn ang="0">
                  <a:pos x="114" y="12"/>
                </a:cxn>
                <a:cxn ang="0">
                  <a:pos x="96" y="54"/>
                </a:cxn>
                <a:cxn ang="0">
                  <a:pos x="96" y="60"/>
                </a:cxn>
                <a:cxn ang="0">
                  <a:pos x="102" y="72"/>
                </a:cxn>
                <a:cxn ang="0">
                  <a:pos x="108" y="84"/>
                </a:cxn>
                <a:cxn ang="0">
                  <a:pos x="120" y="96"/>
                </a:cxn>
                <a:cxn ang="0">
                  <a:pos x="143" y="114"/>
                </a:cxn>
                <a:cxn ang="0">
                  <a:pos x="155" y="138"/>
                </a:cxn>
                <a:cxn ang="0">
                  <a:pos x="161" y="156"/>
                </a:cxn>
                <a:cxn ang="0">
                  <a:pos x="161" y="162"/>
                </a:cxn>
                <a:cxn ang="0">
                  <a:pos x="96" y="102"/>
                </a:cxn>
                <a:cxn ang="0">
                  <a:pos x="30" y="54"/>
                </a:cxn>
                <a:cxn ang="0">
                  <a:pos x="0" y="0"/>
                </a:cxn>
                <a:cxn ang="0">
                  <a:pos x="30" y="0"/>
                </a:cxn>
                <a:cxn ang="0">
                  <a:pos x="30" y="0"/>
                </a:cxn>
              </a:cxnLst>
              <a:rect l="0" t="0" r="r" b="b"/>
              <a:pathLst>
                <a:path w="161" h="162">
                  <a:moveTo>
                    <a:pt x="30" y="0"/>
                  </a:moveTo>
                  <a:lnTo>
                    <a:pt x="48" y="6"/>
                  </a:lnTo>
                  <a:lnTo>
                    <a:pt x="72" y="6"/>
                  </a:lnTo>
                  <a:lnTo>
                    <a:pt x="114" y="12"/>
                  </a:lnTo>
                  <a:lnTo>
                    <a:pt x="96" y="54"/>
                  </a:lnTo>
                  <a:lnTo>
                    <a:pt x="96" y="60"/>
                  </a:lnTo>
                  <a:lnTo>
                    <a:pt x="102" y="72"/>
                  </a:lnTo>
                  <a:lnTo>
                    <a:pt x="108" y="84"/>
                  </a:lnTo>
                  <a:lnTo>
                    <a:pt x="120" y="96"/>
                  </a:lnTo>
                  <a:lnTo>
                    <a:pt x="143" y="114"/>
                  </a:lnTo>
                  <a:lnTo>
                    <a:pt x="155" y="138"/>
                  </a:lnTo>
                  <a:lnTo>
                    <a:pt x="161" y="156"/>
                  </a:lnTo>
                  <a:lnTo>
                    <a:pt x="161" y="162"/>
                  </a:lnTo>
                  <a:lnTo>
                    <a:pt x="96" y="102"/>
                  </a:lnTo>
                  <a:lnTo>
                    <a:pt x="30" y="54"/>
                  </a:lnTo>
                  <a:lnTo>
                    <a:pt x="0" y="0"/>
                  </a:lnTo>
                  <a:lnTo>
                    <a:pt x="30" y="0"/>
                  </a:lnTo>
                  <a:lnTo>
                    <a:pt x="30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6" name="Freeform 20"/>
            <p:cNvSpPr>
              <a:spLocks/>
            </p:cNvSpPr>
            <p:nvPr/>
          </p:nvSpPr>
          <p:spPr bwMode="auto">
            <a:xfrm>
              <a:off x="706" y="3854"/>
              <a:ext cx="59" cy="61"/>
            </a:xfrm>
            <a:custGeom>
              <a:avLst/>
              <a:gdLst/>
              <a:ahLst/>
              <a:cxnLst>
                <a:cxn ang="0">
                  <a:pos x="59" y="6"/>
                </a:cxn>
                <a:cxn ang="0">
                  <a:pos x="41" y="30"/>
                </a:cxn>
                <a:cxn ang="0">
                  <a:pos x="41" y="36"/>
                </a:cxn>
                <a:cxn ang="0">
                  <a:pos x="47" y="42"/>
                </a:cxn>
                <a:cxn ang="0">
                  <a:pos x="53" y="54"/>
                </a:cxn>
                <a:cxn ang="0">
                  <a:pos x="53" y="60"/>
                </a:cxn>
                <a:cxn ang="0">
                  <a:pos x="47" y="54"/>
                </a:cxn>
                <a:cxn ang="0">
                  <a:pos x="35" y="48"/>
                </a:cxn>
                <a:cxn ang="0">
                  <a:pos x="23" y="36"/>
                </a:cxn>
                <a:cxn ang="0">
                  <a:pos x="17" y="30"/>
                </a:cxn>
                <a:cxn ang="0">
                  <a:pos x="0" y="0"/>
                </a:cxn>
                <a:cxn ang="0">
                  <a:pos x="59" y="6"/>
                </a:cxn>
                <a:cxn ang="0">
                  <a:pos x="59" y="6"/>
                </a:cxn>
              </a:cxnLst>
              <a:rect l="0" t="0" r="r" b="b"/>
              <a:pathLst>
                <a:path w="59" h="60">
                  <a:moveTo>
                    <a:pt x="59" y="6"/>
                  </a:moveTo>
                  <a:lnTo>
                    <a:pt x="41" y="30"/>
                  </a:lnTo>
                  <a:lnTo>
                    <a:pt x="41" y="36"/>
                  </a:lnTo>
                  <a:lnTo>
                    <a:pt x="47" y="42"/>
                  </a:lnTo>
                  <a:lnTo>
                    <a:pt x="53" y="54"/>
                  </a:lnTo>
                  <a:lnTo>
                    <a:pt x="53" y="60"/>
                  </a:lnTo>
                  <a:lnTo>
                    <a:pt x="47" y="54"/>
                  </a:lnTo>
                  <a:lnTo>
                    <a:pt x="35" y="48"/>
                  </a:lnTo>
                  <a:lnTo>
                    <a:pt x="23" y="36"/>
                  </a:lnTo>
                  <a:lnTo>
                    <a:pt x="17" y="30"/>
                  </a:lnTo>
                  <a:lnTo>
                    <a:pt x="0" y="0"/>
                  </a:lnTo>
                  <a:lnTo>
                    <a:pt x="59" y="6"/>
                  </a:lnTo>
                  <a:lnTo>
                    <a:pt x="59" y="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  <p:sp>
          <p:nvSpPr>
            <p:cNvPr id="1463317" name="Freeform 21"/>
            <p:cNvSpPr>
              <a:spLocks/>
            </p:cNvSpPr>
            <p:nvPr/>
          </p:nvSpPr>
          <p:spPr bwMode="auto">
            <a:xfrm>
              <a:off x="395" y="3811"/>
              <a:ext cx="245" cy="207"/>
            </a:xfrm>
            <a:custGeom>
              <a:avLst/>
              <a:gdLst/>
              <a:ahLst/>
              <a:cxnLst>
                <a:cxn ang="0">
                  <a:pos x="233" y="36"/>
                </a:cxn>
                <a:cxn ang="0">
                  <a:pos x="245" y="42"/>
                </a:cxn>
                <a:cxn ang="0">
                  <a:pos x="209" y="84"/>
                </a:cxn>
                <a:cxn ang="0">
                  <a:pos x="143" y="132"/>
                </a:cxn>
                <a:cxn ang="0">
                  <a:pos x="167" y="156"/>
                </a:cxn>
                <a:cxn ang="0">
                  <a:pos x="179" y="204"/>
                </a:cxn>
                <a:cxn ang="0">
                  <a:pos x="77" y="132"/>
                </a:cxn>
                <a:cxn ang="0">
                  <a:pos x="47" y="84"/>
                </a:cxn>
                <a:cxn ang="0">
                  <a:pos x="89" y="66"/>
                </a:cxn>
                <a:cxn ang="0">
                  <a:pos x="59" y="36"/>
                </a:cxn>
                <a:cxn ang="0">
                  <a:pos x="0" y="12"/>
                </a:cxn>
                <a:cxn ang="0">
                  <a:pos x="0" y="0"/>
                </a:cxn>
                <a:cxn ang="0">
                  <a:pos x="6" y="0"/>
                </a:cxn>
                <a:cxn ang="0">
                  <a:pos x="12" y="0"/>
                </a:cxn>
                <a:cxn ang="0">
                  <a:pos x="47" y="6"/>
                </a:cxn>
                <a:cxn ang="0">
                  <a:pos x="77" y="6"/>
                </a:cxn>
                <a:cxn ang="0">
                  <a:pos x="83" y="6"/>
                </a:cxn>
                <a:cxn ang="0">
                  <a:pos x="89" y="6"/>
                </a:cxn>
                <a:cxn ang="0">
                  <a:pos x="101" y="12"/>
                </a:cxn>
                <a:cxn ang="0">
                  <a:pos x="125" y="12"/>
                </a:cxn>
                <a:cxn ang="0">
                  <a:pos x="143" y="18"/>
                </a:cxn>
                <a:cxn ang="0">
                  <a:pos x="149" y="18"/>
                </a:cxn>
                <a:cxn ang="0">
                  <a:pos x="149" y="18"/>
                </a:cxn>
                <a:cxn ang="0">
                  <a:pos x="203" y="24"/>
                </a:cxn>
                <a:cxn ang="0">
                  <a:pos x="233" y="36"/>
                </a:cxn>
                <a:cxn ang="0">
                  <a:pos x="233" y="36"/>
                </a:cxn>
              </a:cxnLst>
              <a:rect l="0" t="0" r="r" b="b"/>
              <a:pathLst>
                <a:path w="245" h="204">
                  <a:moveTo>
                    <a:pt x="233" y="36"/>
                  </a:moveTo>
                  <a:lnTo>
                    <a:pt x="245" y="42"/>
                  </a:lnTo>
                  <a:lnTo>
                    <a:pt x="209" y="84"/>
                  </a:lnTo>
                  <a:lnTo>
                    <a:pt x="143" y="132"/>
                  </a:lnTo>
                  <a:lnTo>
                    <a:pt x="167" y="156"/>
                  </a:lnTo>
                  <a:lnTo>
                    <a:pt x="179" y="204"/>
                  </a:lnTo>
                  <a:lnTo>
                    <a:pt x="77" y="132"/>
                  </a:lnTo>
                  <a:lnTo>
                    <a:pt x="47" y="84"/>
                  </a:lnTo>
                  <a:lnTo>
                    <a:pt x="89" y="66"/>
                  </a:lnTo>
                  <a:lnTo>
                    <a:pt x="59" y="36"/>
                  </a:lnTo>
                  <a:lnTo>
                    <a:pt x="0" y="12"/>
                  </a:lnTo>
                  <a:lnTo>
                    <a:pt x="0" y="0"/>
                  </a:lnTo>
                  <a:lnTo>
                    <a:pt x="6" y="0"/>
                  </a:lnTo>
                  <a:lnTo>
                    <a:pt x="12" y="0"/>
                  </a:lnTo>
                  <a:lnTo>
                    <a:pt x="47" y="6"/>
                  </a:lnTo>
                  <a:lnTo>
                    <a:pt x="77" y="6"/>
                  </a:lnTo>
                  <a:lnTo>
                    <a:pt x="83" y="6"/>
                  </a:lnTo>
                  <a:lnTo>
                    <a:pt x="89" y="6"/>
                  </a:lnTo>
                  <a:lnTo>
                    <a:pt x="101" y="12"/>
                  </a:lnTo>
                  <a:lnTo>
                    <a:pt x="125" y="12"/>
                  </a:lnTo>
                  <a:lnTo>
                    <a:pt x="143" y="18"/>
                  </a:lnTo>
                  <a:lnTo>
                    <a:pt x="149" y="18"/>
                  </a:lnTo>
                  <a:lnTo>
                    <a:pt x="149" y="18"/>
                  </a:lnTo>
                  <a:lnTo>
                    <a:pt x="203" y="24"/>
                  </a:lnTo>
                  <a:lnTo>
                    <a:pt x="233" y="36"/>
                  </a:lnTo>
                  <a:lnTo>
                    <a:pt x="233" y="36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zh-TW" altLang="en-US"/>
            </a:p>
          </p:txBody>
        </p:sp>
      </p:grpSp>
      <p:sp>
        <p:nvSpPr>
          <p:cNvPr id="1463318" name="Rectangle 22"/>
          <p:cNvSpPr>
            <a:spLocks noGrp="1" noChangeArrowheads="1"/>
          </p:cNvSpPr>
          <p:nvPr>
            <p:ph type="title"/>
          </p:nvPr>
        </p:nvSpPr>
        <p:spPr bwMode="auto">
          <a:xfrm>
            <a:off x="476250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1463319" name="Rectangle 2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76250" y="1268413"/>
            <a:ext cx="82296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1463320" name="Rectangle 2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1" name="Rectangle 2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n-US" altLang="zh-TW"/>
          </a:p>
        </p:txBody>
      </p:sp>
      <p:sp>
        <p:nvSpPr>
          <p:cNvPr id="1463322" name="Rectangle 2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4CC7B7DB-30E4-4489-8E11-6656BE016FDF}" type="slidenum">
              <a:rPr lang="en-US" altLang="zh-TW"/>
              <a:pPr/>
              <a:t>‹#›</a:t>
            </a:fld>
            <a:endParaRPr lang="en-US" altLang="zh-TW"/>
          </a:p>
        </p:txBody>
      </p:sp>
      <p:grpSp>
        <p:nvGrpSpPr>
          <p:cNvPr id="6" name="Group 31"/>
          <p:cNvGrpSpPr>
            <a:grpSpLocks/>
          </p:cNvGrpSpPr>
          <p:nvPr/>
        </p:nvGrpSpPr>
        <p:grpSpPr bwMode="auto">
          <a:xfrm>
            <a:off x="1241425" y="6399213"/>
            <a:ext cx="6408738" cy="493712"/>
            <a:chOff x="782" y="4031"/>
            <a:chExt cx="4037" cy="311"/>
          </a:xfrm>
        </p:grpSpPr>
        <p:pic>
          <p:nvPicPr>
            <p:cNvPr id="1463324" name="Picture 28" descr="namemark2"/>
            <p:cNvPicPr>
              <a:picLocks noChangeAspect="1" noChangeArrowheads="1"/>
            </p:cNvPicPr>
            <p:nvPr userDrawn="1"/>
          </p:nvPicPr>
          <p:blipFill>
            <a:blip r:embed="rId5"/>
            <a:srcRect/>
            <a:stretch>
              <a:fillRect/>
            </a:stretch>
          </p:blipFill>
          <p:spPr bwMode="auto">
            <a:xfrm>
              <a:off x="782" y="4031"/>
              <a:ext cx="960" cy="199"/>
            </a:xfrm>
            <a:prstGeom prst="rect">
              <a:avLst/>
            </a:prstGeom>
            <a:noFill/>
          </p:spPr>
        </p:pic>
        <p:sp>
          <p:nvSpPr>
            <p:cNvPr id="1463325" name="Rectangle 29"/>
            <p:cNvSpPr>
              <a:spLocks noChangeArrowheads="1"/>
            </p:cNvSpPr>
            <p:nvPr userDrawn="1"/>
          </p:nvSpPr>
          <p:spPr bwMode="auto">
            <a:xfrm>
              <a:off x="1774" y="4059"/>
              <a:ext cx="304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李國光   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  <a:sym typeface="Symbol" pitchFamily="18" charset="2"/>
                </a:rPr>
                <a:t></a:t>
              </a:r>
              <a:r>
                <a:rPr lang="zh-TW" altLang="en-US" sz="1200">
                  <a:solidFill>
                    <a:srgbClr val="FFFF00"/>
                  </a:solidFill>
                  <a:ea typeface="標楷體" pitchFamily="65" charset="-120"/>
                </a:rPr>
                <a:t> 版權所有  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</a:rPr>
                <a:t>Tel: 02-2737-6782  Email: </a:t>
              </a:r>
              <a:r>
                <a:rPr lang="en-US" altLang="zh-TW" sz="1200">
                  <a:solidFill>
                    <a:srgbClr val="FFFF00"/>
                  </a:solidFill>
                  <a:ea typeface="標楷體" pitchFamily="65" charset="-120"/>
                  <a:hlinkClick r:id="rId6"/>
                </a:rPr>
                <a:t>lgg@cs.ntust.edu.tw</a:t>
              </a:r>
              <a:endParaRPr lang="en-US" altLang="zh-TW" sz="1200" b="1">
                <a:ea typeface="標楷體" pitchFamily="65" charset="-120"/>
              </a:endParaRPr>
            </a:p>
          </p:txBody>
        </p:sp>
        <p:sp>
          <p:nvSpPr>
            <p:cNvPr id="1463326" name="Text Box 30"/>
            <p:cNvSpPr txBox="1">
              <a:spLocks noChangeArrowheads="1"/>
            </p:cNvSpPr>
            <p:nvPr userDrawn="1"/>
          </p:nvSpPr>
          <p:spPr bwMode="auto">
            <a:xfrm>
              <a:off x="1859" y="4169"/>
              <a:ext cx="2372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知識與遠見的結合，才能夠避免無知與短視</a:t>
              </a:r>
              <a:r>
                <a:rPr lang="en-US" altLang="zh-TW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---</a:t>
              </a:r>
              <a:r>
                <a:rPr lang="zh-TW" altLang="en-US" sz="1200">
                  <a:solidFill>
                    <a:srgbClr val="FF3300"/>
                  </a:solidFill>
                  <a:latin typeface="標楷體" pitchFamily="65" charset="-120"/>
                  <a:ea typeface="標楷體" pitchFamily="65" charset="-120"/>
                </a:rPr>
                <a:t>高希均</a:t>
              </a:r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40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itchFamily="34" charset="0"/>
          <a:ea typeface="標楷體" pitchFamily="65" charset="-12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B0D82C-31B2-4484-90AD-3FA87F1C01EF}" type="slidenum">
              <a:rPr lang="en-US" altLang="zh-TW"/>
              <a:pPr>
                <a:defRPr/>
              </a:pPr>
              <a:t>1</a:t>
            </a:fld>
            <a:endParaRPr lang="en-US" altLang="zh-TW"/>
          </a:p>
        </p:txBody>
      </p:sp>
      <p:sp>
        <p:nvSpPr>
          <p:cNvPr id="925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chemeClr val="tx1"/>
                </a:solidFill>
              </a:rPr>
              <a:t>知識管理成效</a:t>
            </a:r>
            <a:r>
              <a:rPr lang="zh-TW" altLang="en-US" smtClean="0"/>
              <a:t>評估</a:t>
            </a:r>
          </a:p>
        </p:txBody>
      </p:sp>
      <p:sp>
        <p:nvSpPr>
          <p:cNvPr id="925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1268413"/>
            <a:ext cx="7056437" cy="4495800"/>
          </a:xfrm>
          <a:noFill/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zh-TW" altLang="en-US" sz="2400" smtClean="0">
                <a:latin typeface="標楷體" pitchFamily="65" charset="-120"/>
              </a:rPr>
              <a:t>傳統的財務績效評估模式只能衡量過去發生的事（落後的結果因素），不能評估</a:t>
            </a:r>
            <a:r>
              <a:rPr lang="zh-TW" altLang="en-US" sz="2400" smtClean="0">
                <a:solidFill>
                  <a:srgbClr val="99CCFF"/>
                </a:solidFill>
                <a:latin typeface="標楷體" pitchFamily="65" charset="-120"/>
              </a:rPr>
              <a:t>企業前瞻性的投資（領先的驅動因素）</a:t>
            </a:r>
            <a:r>
              <a:rPr lang="zh-TW" altLang="en-US" sz="2400" smtClean="0">
                <a:latin typeface="標楷體" pitchFamily="65" charset="-120"/>
              </a:rPr>
              <a:t>，亦無法表達無形資產和智慧資產的價值，更無法從中得知企業的成長，及經理人未來會將企業帶往那一個方向。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「平衡計分卡」是一個由策略衍生出來的績效衡量新架構，它透過財務構面、顧客構面、企業內部流程構面、與學習與成長等四大構面，來考核一個組織的績效。</a:t>
            </a:r>
          </a:p>
          <a:p>
            <a:pPr eaLnBrk="1" hangingPunct="1">
              <a:lnSpc>
                <a:spcPct val="90000"/>
              </a:lnSpc>
            </a:pPr>
            <a:r>
              <a:rPr lang="zh-TW" altLang="en-US" sz="2400" smtClean="0"/>
              <a:t>財務構面為</a:t>
            </a:r>
            <a:r>
              <a:rPr lang="zh-TW" altLang="en-US" sz="2400" smtClean="0">
                <a:solidFill>
                  <a:schemeClr val="accent1"/>
                </a:solidFill>
              </a:rPr>
              <a:t>成果</a:t>
            </a:r>
            <a:r>
              <a:rPr lang="en-US" altLang="zh-TW" sz="2400" smtClean="0">
                <a:solidFill>
                  <a:schemeClr val="accent1"/>
                </a:solidFill>
              </a:rPr>
              <a:t>(Outcome)</a:t>
            </a:r>
            <a:r>
              <a:rPr lang="zh-TW" altLang="en-US" sz="2400" smtClean="0">
                <a:solidFill>
                  <a:schemeClr val="accent1"/>
                </a:solidFill>
              </a:rPr>
              <a:t>量度</a:t>
            </a:r>
            <a:r>
              <a:rPr lang="zh-TW" altLang="en-US" sz="2400" smtClean="0"/>
              <a:t>。顧客、企業內部流程、學習與成長等構面為</a:t>
            </a:r>
            <a:r>
              <a:rPr lang="zh-TW" altLang="en-US" sz="2400" smtClean="0">
                <a:solidFill>
                  <a:srgbClr val="FF0000"/>
                </a:solidFill>
              </a:rPr>
              <a:t>績效驅動</a:t>
            </a:r>
            <a:r>
              <a:rPr lang="en-US" altLang="zh-TW" sz="2400" smtClean="0">
                <a:solidFill>
                  <a:srgbClr val="FF0000"/>
                </a:solidFill>
              </a:rPr>
              <a:t>(Performance Driver)</a:t>
            </a:r>
            <a:r>
              <a:rPr lang="zh-TW" altLang="en-US" sz="2400" smtClean="0"/>
              <a:t>因素。</a:t>
            </a:r>
          </a:p>
          <a:p>
            <a:pPr eaLnBrk="1" hangingPunct="1">
              <a:lnSpc>
                <a:spcPct val="90000"/>
              </a:lnSpc>
            </a:pPr>
            <a:endParaRPr lang="en-US" altLang="zh-TW" sz="2400" smtClean="0"/>
          </a:p>
        </p:txBody>
      </p:sp>
      <p:pic>
        <p:nvPicPr>
          <p:cNvPr id="302085" name="Picture 4" descr="j0234750"/>
          <p:cNvPicPr>
            <a:picLocks noChangeAspect="1" noChangeArrowheads="1" noCrop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7235825" y="4851400"/>
            <a:ext cx="1641475" cy="1163638"/>
          </a:xfrm>
          <a:noFill/>
        </p:spPr>
      </p:pic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5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5699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5BA693-ADFB-40B1-9222-B981C08E4EBE}" type="slidenum">
              <a:rPr lang="en-US" altLang="zh-TW"/>
              <a:pPr>
                <a:defRPr/>
              </a:pPr>
              <a:t>2</a:t>
            </a:fld>
            <a:endParaRPr lang="en-US" altLang="zh-TW"/>
          </a:p>
        </p:txBody>
      </p:sp>
      <p:sp>
        <p:nvSpPr>
          <p:cNvPr id="1764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zh-TW" altLang="en-US" smtClean="0">
                <a:solidFill>
                  <a:srgbClr val="FFFF99"/>
                </a:solidFill>
              </a:rPr>
              <a:t>策略執行的障礙</a:t>
            </a:r>
          </a:p>
        </p:txBody>
      </p:sp>
      <p:sp>
        <p:nvSpPr>
          <p:cNvPr id="1764355" name="AutoShape 3"/>
          <p:cNvSpPr>
            <a:spLocks noChangeArrowheads="1"/>
          </p:cNvSpPr>
          <p:nvPr/>
        </p:nvSpPr>
        <p:spPr bwMode="auto">
          <a:xfrm>
            <a:off x="684213" y="1484313"/>
            <a:ext cx="2303462" cy="1296987"/>
          </a:xfrm>
          <a:prstGeom prst="irregularSeal1">
            <a:avLst/>
          </a:prstGeom>
          <a:solidFill>
            <a:srgbClr val="FF99CC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altLang="zh-TW" sz="1600">
              <a:solidFill>
                <a:schemeClr val="bg2"/>
              </a:solidFill>
              <a:ea typeface="標楷體" pitchFamily="65" charset="-120"/>
            </a:endParaRPr>
          </a:p>
          <a:p>
            <a:pPr algn="ctr"/>
            <a:r>
              <a:rPr lang="en-US" altLang="zh-TW" sz="1400">
                <a:solidFill>
                  <a:schemeClr val="bg2"/>
                </a:solidFill>
                <a:ea typeface="標楷體" pitchFamily="65" charset="-120"/>
              </a:rPr>
              <a:t>70% CEOs</a:t>
            </a:r>
            <a:r>
              <a:rPr lang="zh-TW" altLang="en-US" sz="1400">
                <a:solidFill>
                  <a:schemeClr val="bg2"/>
                </a:solidFill>
                <a:ea typeface="標楷體" pitchFamily="65" charset="-120"/>
              </a:rPr>
              <a:t>失敗</a:t>
            </a:r>
          </a:p>
          <a:p>
            <a:pPr algn="ctr"/>
            <a:r>
              <a:rPr lang="zh-TW" altLang="en-US" sz="1400">
                <a:solidFill>
                  <a:schemeClr val="bg2"/>
                </a:solidFill>
                <a:ea typeface="標楷體" pitchFamily="65" charset="-120"/>
              </a:rPr>
              <a:t>源自於不當的執行</a:t>
            </a:r>
          </a:p>
          <a:p>
            <a:pPr algn="ctr"/>
            <a:endParaRPr lang="en-US" altLang="zh-TW" sz="1400">
              <a:solidFill>
                <a:schemeClr val="bg2"/>
              </a:solidFill>
              <a:latin typeface="Times New Roman" pitchFamily="18" charset="0"/>
            </a:endParaRP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547813" y="1916113"/>
            <a:ext cx="6465887" cy="3763962"/>
            <a:chOff x="975" y="1207"/>
            <a:chExt cx="4073" cy="2371"/>
          </a:xfrm>
        </p:grpSpPr>
        <p:sp>
          <p:nvSpPr>
            <p:cNvPr id="303110" name="Oval 5"/>
            <p:cNvSpPr>
              <a:spLocks noChangeArrowheads="1"/>
            </p:cNvSpPr>
            <p:nvPr/>
          </p:nvSpPr>
          <p:spPr bwMode="auto">
            <a:xfrm>
              <a:off x="2290" y="1207"/>
              <a:ext cx="1360" cy="545"/>
            </a:xfrm>
            <a:prstGeom prst="ellipse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只有</a:t>
              </a:r>
              <a:r>
                <a:rPr lang="en-US" altLang="zh-TW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10%</a:t>
              </a:r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的組織確實執行</a:t>
              </a:r>
            </a:p>
            <a:p>
              <a:pPr algn="ctr"/>
              <a:r>
                <a:rPr lang="zh-TW" altLang="en-US" sz="1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rPr>
                <a:t>我們的策略</a:t>
              </a:r>
            </a:p>
          </p:txBody>
        </p:sp>
        <p:sp>
          <p:nvSpPr>
            <p:cNvPr id="303111" name="Rectangle 6"/>
            <p:cNvSpPr>
              <a:spLocks noChangeArrowheads="1"/>
            </p:cNvSpPr>
            <p:nvPr/>
          </p:nvSpPr>
          <p:spPr bwMode="auto">
            <a:xfrm>
              <a:off x="1746" y="1933"/>
              <a:ext cx="2359" cy="318"/>
            </a:xfrm>
            <a:prstGeom prst="rect">
              <a:avLst/>
            </a:prstGeom>
            <a:solidFill>
              <a:srgbClr val="FFCC99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sz="2400" b="1">
                  <a:solidFill>
                    <a:srgbClr val="FF0000"/>
                  </a:solidFill>
                  <a:latin typeface="Times New Roman" pitchFamily="18" charset="0"/>
                  <a:ea typeface="標楷體" pitchFamily="65" charset="-120"/>
                </a:rPr>
                <a:t>策略執行的障礙</a:t>
              </a:r>
            </a:p>
          </p:txBody>
        </p:sp>
        <p:sp>
          <p:nvSpPr>
            <p:cNvPr id="303112" name="Line 7"/>
            <p:cNvSpPr>
              <a:spLocks noChangeShapeType="1"/>
            </p:cNvSpPr>
            <p:nvPr/>
          </p:nvSpPr>
          <p:spPr bwMode="auto">
            <a:xfrm flipH="1">
              <a:off x="2154" y="1632"/>
              <a:ext cx="200" cy="29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13" name="Line 8"/>
            <p:cNvSpPr>
              <a:spLocks noChangeShapeType="1"/>
            </p:cNvSpPr>
            <p:nvPr/>
          </p:nvSpPr>
          <p:spPr bwMode="auto">
            <a:xfrm flipH="1">
              <a:off x="1655" y="2261"/>
              <a:ext cx="273" cy="40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grpSp>
          <p:nvGrpSpPr>
            <p:cNvPr id="3" name="Group 9"/>
            <p:cNvGrpSpPr>
              <a:grpSpLocks/>
            </p:cNvGrpSpPr>
            <p:nvPr/>
          </p:nvGrpSpPr>
          <p:grpSpPr bwMode="auto">
            <a:xfrm>
              <a:off x="975" y="2704"/>
              <a:ext cx="905" cy="874"/>
              <a:chOff x="1474" y="2704"/>
              <a:chExt cx="680" cy="771"/>
            </a:xfrm>
          </p:grpSpPr>
          <p:sp>
            <p:nvSpPr>
              <p:cNvPr id="303129" name="Rectangle 10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願景障礙</a:t>
                </a:r>
              </a:p>
            </p:txBody>
          </p:sp>
          <p:sp>
            <p:nvSpPr>
              <p:cNvPr id="303130" name="Rectangle 11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只有</a:t>
                </a:r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5%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的員工了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解公司的策略</a:t>
                </a:r>
              </a:p>
            </p:txBody>
          </p:sp>
        </p:grpSp>
        <p:sp>
          <p:nvSpPr>
            <p:cNvPr id="303115" name="Rectangle 12"/>
            <p:cNvSpPr>
              <a:spLocks noChangeArrowheads="1"/>
            </p:cNvSpPr>
            <p:nvPr/>
          </p:nvSpPr>
          <p:spPr bwMode="auto">
            <a:xfrm>
              <a:off x="2064" y="2704"/>
              <a:ext cx="878" cy="317"/>
            </a:xfrm>
            <a:prstGeom prst="rect">
              <a:avLst/>
            </a:prstGeom>
            <a:solidFill>
              <a:srgbClr val="FF99CC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algn="ctr"/>
              <a:r>
                <a:rPr lang="zh-TW" altLang="en-US" b="1">
                  <a:solidFill>
                    <a:srgbClr val="00FF00"/>
                  </a:solidFill>
                  <a:latin typeface="Times New Roman" pitchFamily="18" charset="0"/>
                  <a:ea typeface="標楷體" pitchFamily="65" charset="-120"/>
                </a:rPr>
                <a:t>人員障礙</a:t>
              </a:r>
            </a:p>
          </p:txBody>
        </p:sp>
        <p:sp>
          <p:nvSpPr>
            <p:cNvPr id="303116" name="Rectangle 13"/>
            <p:cNvSpPr>
              <a:spLocks noChangeArrowheads="1"/>
            </p:cNvSpPr>
            <p:nvPr/>
          </p:nvSpPr>
          <p:spPr bwMode="auto">
            <a:xfrm>
              <a:off x="2064" y="3016"/>
              <a:ext cx="878" cy="555"/>
            </a:xfrm>
            <a:prstGeom prst="rect">
              <a:avLst/>
            </a:prstGeom>
            <a:solidFill>
              <a:srgbClr val="CCFFFF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/>
            <a:lstStyle/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只有</a:t>
              </a:r>
              <a:r>
                <a:rPr lang="en-US" altLang="zh-TW" sz="1400">
                  <a:solidFill>
                    <a:srgbClr val="0000FF"/>
                  </a:solidFill>
                  <a:ea typeface="標楷體" pitchFamily="65" charset="-120"/>
                </a:rPr>
                <a:t>25%</a:t>
              </a:r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的管理</a:t>
              </a:r>
            </a:p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人員的獎酬制度</a:t>
              </a:r>
            </a:p>
            <a:p>
              <a:r>
                <a:rPr lang="zh-TW" altLang="en-US" sz="1400">
                  <a:solidFill>
                    <a:srgbClr val="0000FF"/>
                  </a:solidFill>
                  <a:ea typeface="標楷體" pitchFamily="65" charset="-120"/>
                </a:rPr>
                <a:t>與策略有所連結</a:t>
              </a:r>
            </a:p>
          </p:txBody>
        </p:sp>
        <p:grpSp>
          <p:nvGrpSpPr>
            <p:cNvPr id="4" name="Group 14"/>
            <p:cNvGrpSpPr>
              <a:grpSpLocks/>
            </p:cNvGrpSpPr>
            <p:nvPr/>
          </p:nvGrpSpPr>
          <p:grpSpPr bwMode="auto">
            <a:xfrm>
              <a:off x="3107" y="2704"/>
              <a:ext cx="895" cy="862"/>
              <a:chOff x="1474" y="2704"/>
              <a:chExt cx="680" cy="771"/>
            </a:xfrm>
          </p:grpSpPr>
          <p:sp>
            <p:nvSpPr>
              <p:cNvPr id="303127" name="Rectangle 15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管理障礙</a:t>
                </a:r>
              </a:p>
            </p:txBody>
          </p:sp>
          <p:sp>
            <p:nvSpPr>
              <p:cNvPr id="303128" name="Rectangle 16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85%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的高層經理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人員每月花費小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於一個小時在策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略的討論上</a:t>
                </a:r>
              </a:p>
            </p:txBody>
          </p:sp>
        </p:grpSp>
        <p:grpSp>
          <p:nvGrpSpPr>
            <p:cNvPr id="5" name="Group 17"/>
            <p:cNvGrpSpPr>
              <a:grpSpLocks/>
            </p:cNvGrpSpPr>
            <p:nvPr/>
          </p:nvGrpSpPr>
          <p:grpSpPr bwMode="auto">
            <a:xfrm>
              <a:off x="4150" y="2704"/>
              <a:ext cx="898" cy="856"/>
              <a:chOff x="1474" y="2704"/>
              <a:chExt cx="680" cy="771"/>
            </a:xfrm>
          </p:grpSpPr>
          <p:sp>
            <p:nvSpPr>
              <p:cNvPr id="303125" name="Rectangle 18"/>
              <p:cNvSpPr>
                <a:spLocks noChangeArrowheads="1"/>
              </p:cNvSpPr>
              <p:nvPr/>
            </p:nvSpPr>
            <p:spPr bwMode="auto">
              <a:xfrm>
                <a:off x="1474" y="2704"/>
                <a:ext cx="680" cy="272"/>
              </a:xfrm>
              <a:prstGeom prst="rect">
                <a:avLst/>
              </a:prstGeom>
              <a:solidFill>
                <a:srgbClr val="FF99CC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b="1">
                    <a:solidFill>
                      <a:srgbClr val="00FF00"/>
                    </a:solidFill>
                    <a:latin typeface="Times New Roman" pitchFamily="18" charset="0"/>
                    <a:ea typeface="標楷體" pitchFamily="65" charset="-120"/>
                  </a:rPr>
                  <a:t>資源障礙</a:t>
                </a:r>
              </a:p>
            </p:txBody>
          </p:sp>
          <p:sp>
            <p:nvSpPr>
              <p:cNvPr id="303126" name="Rectangle 19"/>
              <p:cNvSpPr>
                <a:spLocks noChangeArrowheads="1"/>
              </p:cNvSpPr>
              <p:nvPr/>
            </p:nvSpPr>
            <p:spPr bwMode="auto">
              <a:xfrm>
                <a:off x="1474" y="2976"/>
                <a:ext cx="680" cy="499"/>
              </a:xfrm>
              <a:prstGeom prst="rect">
                <a:avLst/>
              </a:prstGeom>
              <a:solidFill>
                <a:srgbClr val="CCFF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ea typeface="標楷體" pitchFamily="65" charset="-120"/>
                  </a:rPr>
                  <a:t>60%</a:t>
                </a:r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的企業組織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並沒有將預算與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ea typeface="標楷體" pitchFamily="65" charset="-120"/>
                  </a:rPr>
                  <a:t>策略作連結</a:t>
                </a:r>
              </a:p>
            </p:txBody>
          </p:sp>
        </p:grpSp>
        <p:sp>
          <p:nvSpPr>
            <p:cNvPr id="303119" name="Line 20"/>
            <p:cNvSpPr>
              <a:spLocks noChangeShapeType="1"/>
            </p:cNvSpPr>
            <p:nvPr/>
          </p:nvSpPr>
          <p:spPr bwMode="auto">
            <a:xfrm>
              <a:off x="2504" y="2280"/>
              <a:ext cx="8" cy="41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0" name="Line 21"/>
            <p:cNvSpPr>
              <a:spLocks noChangeShapeType="1"/>
            </p:cNvSpPr>
            <p:nvPr/>
          </p:nvSpPr>
          <p:spPr bwMode="auto">
            <a:xfrm>
              <a:off x="2512" y="1681"/>
              <a:ext cx="0" cy="25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1" name="Line 22"/>
            <p:cNvSpPr>
              <a:spLocks noChangeShapeType="1"/>
            </p:cNvSpPr>
            <p:nvPr/>
          </p:nvSpPr>
          <p:spPr bwMode="auto">
            <a:xfrm>
              <a:off x="3022" y="1756"/>
              <a:ext cx="75" cy="16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2" name="Line 23"/>
            <p:cNvSpPr>
              <a:spLocks noChangeShapeType="1"/>
            </p:cNvSpPr>
            <p:nvPr/>
          </p:nvSpPr>
          <p:spPr bwMode="auto">
            <a:xfrm>
              <a:off x="3258" y="2247"/>
              <a:ext cx="283" cy="435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3" name="Line 24"/>
            <p:cNvSpPr>
              <a:spLocks noChangeShapeType="1"/>
            </p:cNvSpPr>
            <p:nvPr/>
          </p:nvSpPr>
          <p:spPr bwMode="auto">
            <a:xfrm>
              <a:off x="3424" y="1706"/>
              <a:ext cx="230" cy="22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3124" name="Line 25"/>
            <p:cNvSpPr>
              <a:spLocks noChangeShapeType="1"/>
            </p:cNvSpPr>
            <p:nvPr/>
          </p:nvSpPr>
          <p:spPr bwMode="auto">
            <a:xfrm>
              <a:off x="3954" y="2261"/>
              <a:ext cx="483" cy="429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643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76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6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9" dur="2000" fill="hold"/>
                                        <p:tgtEl>
                                          <p:spTgt spid="1764355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4354" grpId="0"/>
      <p:bldP spid="1764355" grpId="0" animBg="1"/>
      <p:bldP spid="1764355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459B5C-E668-44B4-A777-4CDCBA55AFBA}" type="slidenum">
              <a:rPr lang="en-US" altLang="zh-TW"/>
              <a:pPr>
                <a:defRPr/>
              </a:pPr>
              <a:t>3</a:t>
            </a:fld>
            <a:endParaRPr lang="en-US" altLang="zh-TW"/>
          </a:p>
        </p:txBody>
      </p:sp>
      <p:sp>
        <p:nvSpPr>
          <p:cNvPr id="17653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zh-TW" sz="3200" smtClean="0">
                <a:solidFill>
                  <a:srgbClr val="FF0000"/>
                </a:solidFill>
              </a:rPr>
              <a:t>   </a:t>
            </a:r>
            <a:r>
              <a:rPr lang="zh-TW" altLang="en-US" sz="3200" smtClean="0">
                <a:solidFill>
                  <a:srgbClr val="FF0000"/>
                </a:solidFill>
              </a:rPr>
              <a:t>平衡計分卡： </a:t>
            </a:r>
            <a:br>
              <a:rPr lang="zh-TW" altLang="en-US" sz="3200" smtClean="0">
                <a:solidFill>
                  <a:srgbClr val="FF0000"/>
                </a:solidFill>
              </a:rPr>
            </a:br>
            <a:r>
              <a:rPr lang="zh-TW" altLang="en-US" sz="3200" smtClean="0">
                <a:solidFill>
                  <a:srgbClr val="FF0000"/>
                </a:solidFill>
              </a:rPr>
              <a:t>將願景及策略轉化為執行面的語言</a:t>
            </a: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>
            <a:off x="2625725" y="1773238"/>
            <a:ext cx="4826000" cy="4248150"/>
            <a:chOff x="1654" y="1117"/>
            <a:chExt cx="3040" cy="2676"/>
          </a:xfrm>
        </p:grpSpPr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1654" y="1117"/>
              <a:ext cx="1362" cy="632"/>
              <a:chOff x="1065" y="1117"/>
              <a:chExt cx="1225" cy="632"/>
            </a:xfrm>
          </p:grpSpPr>
          <p:sp>
            <p:nvSpPr>
              <p:cNvPr id="304144" name="Rectangle 5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財務構面</a:t>
                </a:r>
              </a:p>
            </p:txBody>
          </p:sp>
          <p:sp>
            <p:nvSpPr>
              <p:cNvPr id="304145" name="Rectangle 6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公司的股東如何看待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我們在財務面的成功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4" name="Group 7"/>
            <p:cNvGrpSpPr>
              <a:grpSpLocks/>
            </p:cNvGrpSpPr>
            <p:nvPr/>
          </p:nvGrpSpPr>
          <p:grpSpPr bwMode="auto">
            <a:xfrm>
              <a:off x="2244" y="1797"/>
              <a:ext cx="1362" cy="632"/>
              <a:chOff x="1065" y="1117"/>
              <a:chExt cx="1225" cy="632"/>
            </a:xfrm>
          </p:grpSpPr>
          <p:sp>
            <p:nvSpPr>
              <p:cNvPr id="304142" name="Rectangle 8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顧客構面</a:t>
                </a:r>
              </a:p>
            </p:txBody>
          </p:sp>
          <p:sp>
            <p:nvSpPr>
              <p:cNvPr id="304143" name="Rectangle 9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為達成願景，必須如</a:t>
                </a:r>
                <a:r>
                  <a:rPr kumimoji="0"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何</a:t>
                </a:r>
              </a:p>
              <a:p>
                <a:r>
                  <a:rPr kumimoji="0"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將公司呈現在顧客面前</a:t>
                </a:r>
                <a:r>
                  <a:rPr kumimoji="0"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788" y="2481"/>
              <a:ext cx="1362" cy="632"/>
              <a:chOff x="1065" y="1117"/>
              <a:chExt cx="1225" cy="632"/>
            </a:xfrm>
          </p:grpSpPr>
          <p:sp>
            <p:nvSpPr>
              <p:cNvPr id="304140" name="Rectangle 11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流程構面</a:t>
                </a:r>
              </a:p>
            </p:txBody>
          </p:sp>
          <p:sp>
            <p:nvSpPr>
              <p:cNvPr id="304141" name="Rectangle 12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為滿足顧客需求，在哪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些流程上必須勝過別人</a:t>
                </a:r>
                <a:r>
                  <a:rPr kumimoji="0"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?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  <p:grpSp>
          <p:nvGrpSpPr>
            <p:cNvPr id="6" name="Group 13"/>
            <p:cNvGrpSpPr>
              <a:grpSpLocks/>
            </p:cNvGrpSpPr>
            <p:nvPr/>
          </p:nvGrpSpPr>
          <p:grpSpPr bwMode="auto">
            <a:xfrm>
              <a:off x="3332" y="3161"/>
              <a:ext cx="1362" cy="632"/>
              <a:chOff x="1065" y="1117"/>
              <a:chExt cx="1225" cy="632"/>
            </a:xfrm>
          </p:grpSpPr>
          <p:sp>
            <p:nvSpPr>
              <p:cNvPr id="304138" name="Rectangle 14"/>
              <p:cNvSpPr>
                <a:spLocks noChangeArrowheads="1"/>
              </p:cNvSpPr>
              <p:nvPr/>
            </p:nvSpPr>
            <p:spPr bwMode="auto">
              <a:xfrm>
                <a:off x="1065" y="1117"/>
                <a:ext cx="1225" cy="272"/>
              </a:xfrm>
              <a:prstGeom prst="rect">
                <a:avLst/>
              </a:prstGeom>
              <a:solidFill>
                <a:srgbClr val="00CCFF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pPr algn="ctr"/>
                <a:r>
                  <a:rPr lang="zh-TW" altLang="en-US" sz="2400" b="1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學習成長構面</a:t>
                </a:r>
              </a:p>
            </p:txBody>
          </p:sp>
          <p:sp>
            <p:nvSpPr>
              <p:cNvPr id="304139" name="Rectangle 15"/>
              <p:cNvSpPr>
                <a:spLocks noChangeArrowheads="1"/>
              </p:cNvSpPr>
              <p:nvPr/>
            </p:nvSpPr>
            <p:spPr bwMode="auto">
              <a:xfrm>
                <a:off x="1065" y="1389"/>
                <a:ext cx="1225" cy="360"/>
              </a:xfrm>
              <a:prstGeom prst="rect">
                <a:avLst/>
              </a:prstGeom>
              <a:solidFill>
                <a:srgbClr val="FFCC99"/>
              </a:solidFill>
              <a:ln w="9525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/>
              <a:lstStyle/>
              <a:p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〝</a:t>
                </a:r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為達成願景，我們必須</a:t>
                </a:r>
              </a:p>
              <a:p>
                <a:r>
                  <a:rPr lang="zh-TW" altLang="en-US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在哪些方面成長及學習</a:t>
                </a:r>
                <a:r>
                  <a:rPr lang="en-US" altLang="zh-TW" sz="1400">
                    <a:solidFill>
                      <a:srgbClr val="0000FF"/>
                    </a:solidFill>
                    <a:latin typeface="Times New Roman" pitchFamily="18" charset="0"/>
                    <a:ea typeface="標楷體" pitchFamily="65" charset="-120"/>
                  </a:rPr>
                  <a:t>〞</a:t>
                </a:r>
              </a:p>
              <a:p>
                <a:endParaRPr lang="en-US" altLang="zh-TW" sz="16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0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  <a:p>
                <a:endParaRPr lang="en-US" altLang="zh-TW" sz="2400">
                  <a:solidFill>
                    <a:srgbClr val="0000FF"/>
                  </a:solidFill>
                  <a:latin typeface="Times New Roman" pitchFamily="18" charset="0"/>
                  <a:ea typeface="標楷體" pitchFamily="65" charset="-120"/>
                </a:endParaRPr>
              </a:p>
            </p:txBody>
          </p:sp>
        </p:grpSp>
      </p:grpSp>
      <p:sp>
        <p:nvSpPr>
          <p:cNvPr id="1765392" name="Rectangle 16"/>
          <p:cNvSpPr>
            <a:spLocks noGrp="1" noChangeArrowheads="1"/>
          </p:cNvSpPr>
          <p:nvPr>
            <p:ph type="body" idx="1"/>
          </p:nvPr>
        </p:nvSpPr>
        <p:spPr>
          <a:xfrm>
            <a:off x="755650" y="4397375"/>
            <a:ext cx="3384550" cy="1984375"/>
          </a:xfrm>
          <a:noFill/>
        </p:spPr>
        <p:txBody>
          <a:bodyPr/>
          <a:lstStyle/>
          <a:p>
            <a:pPr eaLnBrk="1" hangingPunct="1">
              <a:lnSpc>
                <a:spcPct val="95000"/>
              </a:lnSpc>
              <a:spcBef>
                <a:spcPct val="0"/>
              </a:spcBef>
            </a:pPr>
            <a:r>
              <a:rPr lang="zh-TW" altLang="en-US" sz="2800" smtClean="0"/>
              <a:t>策略可以說是一連串的因果關係的假設。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765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7653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5378" grpId="0"/>
      <p:bldP spid="176539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1CB1D5-3734-4169-AB81-902736A5A504}" type="slidenum">
              <a:rPr lang="en-US" altLang="zh-TW"/>
              <a:pPr>
                <a:defRPr/>
              </a:pPr>
              <a:t>4</a:t>
            </a:fld>
            <a:endParaRPr lang="en-US" altLang="zh-TW"/>
          </a:p>
        </p:txBody>
      </p:sp>
      <p:sp>
        <p:nvSpPr>
          <p:cNvPr id="305155" name="Text Box 3"/>
          <p:cNvSpPr txBox="1">
            <a:spLocks noChangeArrowheads="1"/>
          </p:cNvSpPr>
          <p:nvPr/>
        </p:nvSpPr>
        <p:spPr bwMode="auto">
          <a:xfrm>
            <a:off x="304800" y="5638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305156" name="Text Box 5"/>
          <p:cNvSpPr txBox="1">
            <a:spLocks noChangeArrowheads="1"/>
          </p:cNvSpPr>
          <p:nvPr/>
        </p:nvSpPr>
        <p:spPr bwMode="auto">
          <a:xfrm>
            <a:off x="1600200" y="3048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869450" name="Group 74"/>
          <p:cNvGraphicFramePr>
            <a:graphicFrameLocks noGrp="1"/>
          </p:cNvGraphicFramePr>
          <p:nvPr/>
        </p:nvGraphicFramePr>
        <p:xfrm>
          <a:off x="533400" y="1371600"/>
          <a:ext cx="8305800" cy="4023360"/>
        </p:xfrm>
        <a:graphic>
          <a:graphicData uri="http://schemas.openxmlformats.org/drawingml/2006/table">
            <a:tbl>
              <a:tblPr/>
              <a:tblGrid>
                <a:gridCol w="3429000"/>
                <a:gridCol w="2590800"/>
                <a:gridCol w="22860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hlink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財務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改善利潤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擴大營收組合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減少成本結構 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投資報酬率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營收成長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存款服務成本改變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營收組合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CC33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增加顧客對我們產品與人員的滿意度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增加售後服務的滿意度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顧客區隔佔有率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顧客延續率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顧客關係深度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3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3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顧客滿意度調查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  <p:pic>
        <p:nvPicPr>
          <p:cNvPr id="305175" name="Picture 75" descr="j0336339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96188" y="333375"/>
            <a:ext cx="838200" cy="781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6D4790-2804-462F-8FB2-052AA1922E7F}" type="slidenum">
              <a:rPr lang="en-US" altLang="zh-TW"/>
              <a:pPr>
                <a:defRPr/>
              </a:pPr>
              <a:t>5</a:t>
            </a:fld>
            <a:endParaRPr lang="en-US" altLang="zh-TW"/>
          </a:p>
        </p:txBody>
      </p:sp>
      <p:sp>
        <p:nvSpPr>
          <p:cNvPr id="306179" name="Text Box 3"/>
          <p:cNvSpPr txBox="1">
            <a:spLocks noChangeArrowheads="1"/>
          </p:cNvSpPr>
          <p:nvPr/>
        </p:nvSpPr>
        <p:spPr bwMode="auto">
          <a:xfrm>
            <a:off x="838200" y="6019800"/>
            <a:ext cx="830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zh-TW" altLang="en-US" sz="1600" b="1">
                <a:solidFill>
                  <a:schemeClr val="tx2"/>
                </a:solidFill>
                <a:latin typeface="標楷體" pitchFamily="65" charset="-120"/>
                <a:ea typeface="標楷體" pitchFamily="65" charset="-120"/>
              </a:rPr>
              <a:t>資料來源：</a:t>
            </a:r>
            <a:r>
              <a:rPr lang="en-US" altLang="zh-TW" sz="1400">
                <a:ea typeface="標楷體" pitchFamily="65" charset="-120"/>
              </a:rPr>
              <a:t>Robert S.Kaplan </a:t>
            </a:r>
            <a:r>
              <a:rPr lang="zh-TW" altLang="en-US" sz="1400">
                <a:ea typeface="標楷體" pitchFamily="65" charset="-120"/>
              </a:rPr>
              <a:t>與 </a:t>
            </a:r>
            <a:r>
              <a:rPr lang="en-US" altLang="zh-TW" sz="1400">
                <a:ea typeface="標楷體" pitchFamily="65" charset="-120"/>
              </a:rPr>
              <a:t>Davif P. Norton</a:t>
            </a:r>
            <a:r>
              <a:rPr lang="zh-TW" altLang="en-US" sz="1400">
                <a:ea typeface="標楷體" pitchFamily="65" charset="-120"/>
              </a:rPr>
              <a:t>，</a:t>
            </a:r>
            <a:r>
              <a:rPr lang="en-US" altLang="zh-TW" sz="1400">
                <a:ea typeface="標楷體" pitchFamily="65" charset="-120"/>
              </a:rPr>
              <a:t>1990</a:t>
            </a:r>
          </a:p>
        </p:txBody>
      </p:sp>
      <p:sp>
        <p:nvSpPr>
          <p:cNvPr id="306180" name="Text Box 4"/>
          <p:cNvSpPr txBox="1">
            <a:spLocks noChangeArrowheads="1"/>
          </p:cNvSpPr>
          <p:nvPr/>
        </p:nvSpPr>
        <p:spPr bwMode="auto">
          <a:xfrm>
            <a:off x="1371600" y="228600"/>
            <a:ext cx="5772150" cy="701675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zh-TW" altLang="en-US" sz="4000" b="1">
                <a:latin typeface="Times New Roman" pitchFamily="18" charset="0"/>
                <a:ea typeface="標楷體" pitchFamily="65" charset="-120"/>
              </a:rPr>
              <a:t>某外商銀行平衡計分指標</a:t>
            </a:r>
          </a:p>
        </p:txBody>
      </p:sp>
      <p:graphicFrame>
        <p:nvGraphicFramePr>
          <p:cNvPr id="1085491" name="Group 51"/>
          <p:cNvGraphicFramePr>
            <a:graphicFrameLocks noGrp="1"/>
          </p:cNvGraphicFramePr>
          <p:nvPr/>
        </p:nvGraphicFramePr>
        <p:xfrm>
          <a:off x="381000" y="1143000"/>
          <a:ext cx="8458200" cy="4861560"/>
        </p:xfrm>
        <a:graphic>
          <a:graphicData uri="http://schemas.openxmlformats.org/drawingml/2006/table">
            <a:tbl>
              <a:tblPr/>
              <a:tblGrid>
                <a:gridCol w="3048000"/>
                <a:gridCol w="3314700"/>
                <a:gridCol w="2095500"/>
              </a:tblGrid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落後衡量標準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領先衡量標準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600CC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99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流程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了解我們的顧客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創造創新的產品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4.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轉移顧客至高價值產品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5.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減少營運問題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6.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回應迅速的服務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新產品的營收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交叉銷售比率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通路組合改變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服務出錯率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滿足顧客要求的時間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產品開發週期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zh-TW" altLang="en-US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面對顧客時間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  <a:tr h="1016000">
                <a:tc>
                  <a:txBody>
                    <a:bodyPr/>
                    <a:lstStyle/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學習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1.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培養策略技術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2.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提供策略資訊</a:t>
                      </a:r>
                    </a:p>
                    <a:p>
                      <a:pPr marL="533400" marR="0" lvl="0" indent="-5334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en-US" altLang="zh-TW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3. </a:t>
                      </a: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校準個人目標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員工滿意度、員工平均營收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endParaRPr kumimoji="1" lang="en-US" altLang="zh-TW" sz="2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標楷體" pitchFamily="65" charset="-12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策略職位適任率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策略資訊可用率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2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1" lang="zh-TW" alt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標楷體" pitchFamily="65" charset="-120"/>
                        </a:rPr>
                        <a:t>個人目標配合度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3B5D1F-6E6B-490C-B00F-E8100DAAA57F}" type="slidenum">
              <a:rPr lang="en-US" altLang="zh-TW"/>
              <a:pPr>
                <a:defRPr/>
              </a:pPr>
              <a:t>6</a:t>
            </a:fld>
            <a:endParaRPr lang="en-US" altLang="zh-TW"/>
          </a:p>
        </p:txBody>
      </p:sp>
      <p:sp>
        <p:nvSpPr>
          <p:cNvPr id="307203" name="Rectangle 39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1652738" name="Rectangle 2"/>
          <p:cNvSpPr>
            <a:spLocks noGrp="1" noChangeArrowheads="1"/>
          </p:cNvSpPr>
          <p:nvPr>
            <p:ph type="title"/>
          </p:nvPr>
        </p:nvSpPr>
        <p:spPr>
          <a:xfrm>
            <a:off x="1081088" y="0"/>
            <a:ext cx="7488237" cy="647700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2000" smtClean="0">
                <a:solidFill>
                  <a:srgbClr val="FFFF00"/>
                </a:solidFill>
              </a:rPr>
              <a:t>願景</a:t>
            </a:r>
            <a:r>
              <a:rPr lang="en-US" altLang="zh-TW" sz="2000" smtClean="0">
                <a:solidFill>
                  <a:srgbClr val="FFFF00"/>
                </a:solidFill>
              </a:rPr>
              <a:t>:</a:t>
            </a:r>
            <a:r>
              <a:rPr lang="zh-TW" altLang="en-US" sz="2000" smtClean="0">
                <a:solidFill>
                  <a:srgbClr val="FFFF00"/>
                </a:solidFill>
              </a:rPr>
              <a:t>寶島永續稱雄 神州再造第一</a:t>
            </a:r>
            <a:r>
              <a:rPr lang="zh-TW" altLang="en-US" sz="2400" smtClean="0">
                <a:solidFill>
                  <a:srgbClr val="FFFF00"/>
                </a:solidFill>
              </a:rPr>
              <a:t/>
            </a:r>
            <a:br>
              <a:rPr lang="zh-TW" altLang="en-US" sz="2400" smtClean="0">
                <a:solidFill>
                  <a:srgbClr val="FFFF00"/>
                </a:solidFill>
              </a:rPr>
            </a:br>
            <a:r>
              <a:rPr lang="zh-TW" altLang="en-US" sz="2000" smtClean="0">
                <a:solidFill>
                  <a:srgbClr val="FFFF00"/>
                </a:solidFill>
              </a:rPr>
              <a:t>使命</a:t>
            </a:r>
            <a:r>
              <a:rPr lang="en-US" altLang="zh-TW" sz="2000" smtClean="0">
                <a:solidFill>
                  <a:srgbClr val="FFFF00"/>
                </a:solidFill>
              </a:rPr>
              <a:t>:</a:t>
            </a:r>
            <a:r>
              <a:rPr lang="zh-TW" altLang="en-US" sz="2000" smtClean="0">
                <a:solidFill>
                  <a:srgbClr val="FFFF00"/>
                </a:solidFill>
              </a:rPr>
              <a:t>顧客 員工 股東心目中最有價值的公司</a:t>
            </a:r>
          </a:p>
        </p:txBody>
      </p:sp>
      <p:sp>
        <p:nvSpPr>
          <p:cNvPr id="307205" name="Text Box 3"/>
          <p:cNvSpPr txBox="1">
            <a:spLocks noChangeArrowheads="1"/>
          </p:cNvSpPr>
          <p:nvPr/>
        </p:nvSpPr>
        <p:spPr bwMode="auto">
          <a:xfrm>
            <a:off x="0" y="5184775"/>
            <a:ext cx="396875" cy="12350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學習與成長面</a:t>
            </a:r>
          </a:p>
        </p:txBody>
      </p:sp>
      <p:sp>
        <p:nvSpPr>
          <p:cNvPr id="307206" name="Line 4"/>
          <p:cNvSpPr>
            <a:spLocks noChangeShapeType="1"/>
          </p:cNvSpPr>
          <p:nvPr/>
        </p:nvSpPr>
        <p:spPr bwMode="auto">
          <a:xfrm flipV="1">
            <a:off x="360363" y="3413125"/>
            <a:ext cx="8497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07" name="Text Box 5"/>
          <p:cNvSpPr txBox="1">
            <a:spLocks noChangeArrowheads="1"/>
          </p:cNvSpPr>
          <p:nvPr/>
        </p:nvSpPr>
        <p:spPr bwMode="auto">
          <a:xfrm>
            <a:off x="0" y="1257300"/>
            <a:ext cx="396875" cy="8001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財務面</a:t>
            </a:r>
          </a:p>
        </p:txBody>
      </p:sp>
      <p:sp>
        <p:nvSpPr>
          <p:cNvPr id="307208" name="Text Box 6"/>
          <p:cNvSpPr txBox="1">
            <a:spLocks noChangeArrowheads="1"/>
          </p:cNvSpPr>
          <p:nvPr/>
        </p:nvSpPr>
        <p:spPr bwMode="auto">
          <a:xfrm>
            <a:off x="0" y="2479675"/>
            <a:ext cx="396875" cy="833438"/>
          </a:xfrm>
          <a:prstGeom prst="rect">
            <a:avLst/>
          </a:prstGeom>
          <a:noFill/>
          <a:ln w="12700" algn="ctr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顧客面</a:t>
            </a:r>
          </a:p>
        </p:txBody>
      </p:sp>
      <p:sp>
        <p:nvSpPr>
          <p:cNvPr id="307209" name="Text Box 7"/>
          <p:cNvSpPr txBox="1">
            <a:spLocks noChangeArrowheads="1"/>
          </p:cNvSpPr>
          <p:nvPr/>
        </p:nvSpPr>
        <p:spPr bwMode="auto">
          <a:xfrm>
            <a:off x="0" y="3673475"/>
            <a:ext cx="396875" cy="10001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eaVert">
            <a:spAutoFit/>
          </a:bodyPr>
          <a:lstStyle/>
          <a:p>
            <a:pPr>
              <a:spcBef>
                <a:spcPct val="50000"/>
              </a:spcBef>
            </a:pPr>
            <a:r>
              <a:rPr lang="zh-TW" altLang="en-US" sz="1400" b="1">
                <a:ea typeface="標楷體" pitchFamily="65" charset="-120"/>
              </a:rPr>
              <a:t>內部程序面</a:t>
            </a:r>
          </a:p>
        </p:txBody>
      </p:sp>
      <p:sp>
        <p:nvSpPr>
          <p:cNvPr id="307210" name="Line 8"/>
          <p:cNvSpPr>
            <a:spLocks noChangeShapeType="1"/>
          </p:cNvSpPr>
          <p:nvPr/>
        </p:nvSpPr>
        <p:spPr bwMode="auto">
          <a:xfrm>
            <a:off x="411163" y="1865313"/>
            <a:ext cx="843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11" name="Line 9"/>
          <p:cNvSpPr>
            <a:spLocks noChangeShapeType="1"/>
          </p:cNvSpPr>
          <p:nvPr/>
        </p:nvSpPr>
        <p:spPr bwMode="auto">
          <a:xfrm>
            <a:off x="404813" y="4897438"/>
            <a:ext cx="84312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7212" name="Rectangle 10"/>
          <p:cNvSpPr>
            <a:spLocks noChangeArrowheads="1"/>
          </p:cNvSpPr>
          <p:nvPr/>
        </p:nvSpPr>
        <p:spPr bwMode="auto">
          <a:xfrm>
            <a:off x="1728788" y="652463"/>
            <a:ext cx="2736850" cy="349250"/>
          </a:xfrm>
          <a:prstGeom prst="rect">
            <a:avLst/>
          </a:prstGeom>
          <a:solidFill>
            <a:srgbClr val="EAEAEA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F1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利潤成長</a:t>
            </a:r>
          </a:p>
        </p:txBody>
      </p:sp>
      <p:sp>
        <p:nvSpPr>
          <p:cNvPr id="307213" name="Rectangle 11"/>
          <p:cNvSpPr>
            <a:spLocks noChangeArrowheads="1"/>
          </p:cNvSpPr>
          <p:nvPr/>
        </p:nvSpPr>
        <p:spPr bwMode="auto">
          <a:xfrm>
            <a:off x="1728788" y="1008063"/>
            <a:ext cx="2736850" cy="7207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C.F11</a:t>
            </a:r>
            <a:r>
              <a:rPr lang="zh-TW" altLang="en-US" sz="1400">
                <a:ea typeface="細明體" pitchFamily="49" charset="-120"/>
              </a:rPr>
              <a:t>現有商品利潤維持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B.F12</a:t>
            </a:r>
            <a:r>
              <a:rPr lang="zh-TW" altLang="en-US" sz="1400">
                <a:ea typeface="細明體" pitchFamily="49" charset="-120"/>
              </a:rPr>
              <a:t>新服務性商品營收成長</a:t>
            </a:r>
            <a:r>
              <a:rPr lang="en-US" altLang="zh-TW" sz="1400">
                <a:ea typeface="細明體" pitchFamily="49" charset="-120"/>
              </a:rPr>
              <a:t>(</a:t>
            </a:r>
            <a:r>
              <a:rPr lang="zh-TW" altLang="en-US" sz="1400">
                <a:ea typeface="細明體" pitchFamily="49" charset="-120"/>
              </a:rPr>
              <a:t>車輛或行有關的服務商品</a:t>
            </a:r>
            <a:r>
              <a:rPr lang="en-US" altLang="zh-TW" sz="1400">
                <a:ea typeface="細明體" pitchFamily="49" charset="-120"/>
              </a:rPr>
              <a:t>)</a:t>
            </a:r>
          </a:p>
        </p:txBody>
      </p:sp>
      <p:sp>
        <p:nvSpPr>
          <p:cNvPr id="307214" name="Text Box 12"/>
          <p:cNvSpPr txBox="1">
            <a:spLocks noChangeArrowheads="1"/>
          </p:cNvSpPr>
          <p:nvPr/>
        </p:nvSpPr>
        <p:spPr bwMode="auto">
          <a:xfrm>
            <a:off x="3168650" y="6192838"/>
            <a:ext cx="3400425" cy="404812"/>
          </a:xfrm>
          <a:prstGeom prst="rect">
            <a:avLst/>
          </a:prstGeom>
          <a:solidFill>
            <a:srgbClr val="CC0066"/>
          </a:solidFill>
          <a:ln w="9525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/>
          <a:lstStyle/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C.</a:t>
            </a:r>
            <a:r>
              <a:rPr lang="zh-TW" altLang="en-US" sz="1400" b="1">
                <a:ea typeface="標楷體" pitchFamily="65" charset="-120"/>
              </a:rPr>
              <a:t>誠實、積極、和諧的組織氣氛</a:t>
            </a:r>
          </a:p>
          <a:p>
            <a:pPr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C.</a:t>
            </a:r>
            <a:r>
              <a:rPr lang="zh-TW" altLang="en-US" sz="1400" b="1">
                <a:ea typeface="標楷體" pitchFamily="65" charset="-120"/>
              </a:rPr>
              <a:t>建立以策略為主的績效考核與獎酬辦法</a:t>
            </a:r>
          </a:p>
        </p:txBody>
      </p:sp>
      <p:sp>
        <p:nvSpPr>
          <p:cNvPr id="307215" name="Rectangle 13"/>
          <p:cNvSpPr>
            <a:spLocks noChangeArrowheads="1"/>
          </p:cNvSpPr>
          <p:nvPr/>
        </p:nvSpPr>
        <p:spPr bwMode="auto">
          <a:xfrm>
            <a:off x="4824413" y="652463"/>
            <a:ext cx="295275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F2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生產力提升</a:t>
            </a:r>
          </a:p>
        </p:txBody>
      </p:sp>
      <p:sp>
        <p:nvSpPr>
          <p:cNvPr id="307216" name="Rectangle 14"/>
          <p:cNvSpPr>
            <a:spLocks noChangeArrowheads="1"/>
          </p:cNvSpPr>
          <p:nvPr/>
        </p:nvSpPr>
        <p:spPr bwMode="auto">
          <a:xfrm>
            <a:off x="4824413" y="1008063"/>
            <a:ext cx="2952750" cy="7207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C.F21</a:t>
            </a:r>
            <a:r>
              <a:rPr lang="zh-TW" altLang="en-US" sz="1400">
                <a:ea typeface="細明體" pitchFamily="49" charset="-120"/>
              </a:rPr>
              <a:t>風險降低：侵占公款、應收帳款收回、放款、債權收回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400">
                <a:ea typeface="細明體" pitchFamily="49" charset="-120"/>
              </a:rPr>
              <a:t>C.F22</a:t>
            </a:r>
            <a:r>
              <a:rPr kumimoji="0" lang="zh-TW" altLang="en-US" sz="1400">
                <a:ea typeface="細明體" pitchFamily="49" charset="-120"/>
              </a:rPr>
              <a:t>降低營運作業成</a:t>
            </a:r>
            <a:r>
              <a:rPr lang="zh-TW" altLang="en-US" sz="1400">
                <a:ea typeface="細明體" pitchFamily="49" charset="-120"/>
              </a:rPr>
              <a:t>本</a:t>
            </a:r>
          </a:p>
        </p:txBody>
      </p:sp>
      <p:sp>
        <p:nvSpPr>
          <p:cNvPr id="307217" name="Rectangle 15"/>
          <p:cNvSpPr>
            <a:spLocks noChangeArrowheads="1"/>
          </p:cNvSpPr>
          <p:nvPr/>
        </p:nvSpPr>
        <p:spPr bwMode="auto">
          <a:xfrm>
            <a:off x="792163" y="1944688"/>
            <a:ext cx="252095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C1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建立換帖的顧客關係</a:t>
            </a:r>
          </a:p>
        </p:txBody>
      </p:sp>
      <p:sp>
        <p:nvSpPr>
          <p:cNvPr id="307218" name="Rectangle 16"/>
          <p:cNvSpPr>
            <a:spLocks noChangeArrowheads="1"/>
          </p:cNvSpPr>
          <p:nvPr/>
        </p:nvSpPr>
        <p:spPr bwMode="auto">
          <a:xfrm>
            <a:off x="792163" y="2305050"/>
            <a:ext cx="2520950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C.C11</a:t>
            </a:r>
            <a:r>
              <a:rPr lang="zh-TW" altLang="en-US" sz="1400">
                <a:ea typeface="細明體" pitchFamily="49" charset="-120"/>
              </a:rPr>
              <a:t>親切的消費經驗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>
                <a:ea typeface="細明體" pitchFamily="49" charset="-120"/>
              </a:rPr>
              <a:t>C.C12</a:t>
            </a:r>
            <a:r>
              <a:rPr lang="zh-TW" altLang="en-US" sz="1400">
                <a:ea typeface="細明體" pitchFamily="49" charset="-120"/>
              </a:rPr>
              <a:t>信賴的交易：履約保証，與交易資訊透明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zh-TW" altLang="en-US" sz="1400">
                <a:ea typeface="細明體" pitchFamily="49" charset="-120"/>
              </a:rPr>
              <a:t>●</a:t>
            </a:r>
            <a:r>
              <a:rPr kumimoji="0" lang="en-US" altLang="zh-TW" sz="1400">
                <a:ea typeface="細明體" pitchFamily="49" charset="-120"/>
              </a:rPr>
              <a:t>C.C13</a:t>
            </a:r>
            <a:r>
              <a:rPr kumimoji="0" lang="zh-TW" altLang="en-US" sz="1400">
                <a:ea typeface="細明體" pitchFamily="49" charset="-120"/>
              </a:rPr>
              <a:t>提供不中斷的服務</a:t>
            </a:r>
          </a:p>
        </p:txBody>
      </p:sp>
      <p:sp>
        <p:nvSpPr>
          <p:cNvPr id="307219" name="Rectangle 17"/>
          <p:cNvSpPr>
            <a:spLocks noChangeArrowheads="1"/>
          </p:cNvSpPr>
          <p:nvPr/>
        </p:nvSpPr>
        <p:spPr bwMode="auto">
          <a:xfrm>
            <a:off x="5041900" y="3498850"/>
            <a:ext cx="1960563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IP1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開發服務商品管理</a:t>
            </a:r>
          </a:p>
        </p:txBody>
      </p:sp>
      <p:sp>
        <p:nvSpPr>
          <p:cNvPr id="307220" name="Rectangle 18"/>
          <p:cNvSpPr>
            <a:spLocks noChangeArrowheads="1"/>
          </p:cNvSpPr>
          <p:nvPr/>
        </p:nvSpPr>
        <p:spPr bwMode="auto">
          <a:xfrm>
            <a:off x="5041900" y="3816350"/>
            <a:ext cx="1962150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C.IP11</a:t>
            </a:r>
            <a:r>
              <a:rPr lang="zh-TW" altLang="en-US" sz="1200">
                <a:ea typeface="細明體" pitchFamily="49" charset="-120"/>
              </a:rPr>
              <a:t>新服務商品及服務方式設計流程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200">
                <a:ea typeface="細明體" pitchFamily="49" charset="-120"/>
              </a:rPr>
              <a:t>C.IP12</a:t>
            </a:r>
            <a:r>
              <a:rPr kumimoji="0" lang="zh-TW" altLang="en-US" sz="1200">
                <a:ea typeface="細明體" pitchFamily="49" charset="-120"/>
              </a:rPr>
              <a:t>異業結盟或連鎖加盟管理流程</a:t>
            </a:r>
          </a:p>
        </p:txBody>
      </p:sp>
      <p:sp>
        <p:nvSpPr>
          <p:cNvPr id="307221" name="Rectangle 19"/>
          <p:cNvSpPr>
            <a:spLocks noChangeArrowheads="1"/>
          </p:cNvSpPr>
          <p:nvPr/>
        </p:nvSpPr>
        <p:spPr bwMode="auto">
          <a:xfrm>
            <a:off x="792163" y="3498850"/>
            <a:ext cx="2376487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IP2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強化客戶關係管理</a:t>
            </a:r>
          </a:p>
        </p:txBody>
      </p:sp>
      <p:sp>
        <p:nvSpPr>
          <p:cNvPr id="307222" name="Rectangle 20"/>
          <p:cNvSpPr>
            <a:spLocks noChangeArrowheads="1"/>
          </p:cNvSpPr>
          <p:nvPr/>
        </p:nvSpPr>
        <p:spPr bwMode="auto">
          <a:xfrm>
            <a:off x="792163" y="3816350"/>
            <a:ext cx="2376487" cy="100171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C.IP21</a:t>
            </a:r>
            <a:r>
              <a:rPr lang="zh-TW" altLang="en-US" sz="1200">
                <a:ea typeface="細明體" pitchFamily="49" charset="-120"/>
              </a:rPr>
              <a:t>專人、不中斷的服務流程管理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C.IP22</a:t>
            </a:r>
            <a:r>
              <a:rPr lang="zh-TW" altLang="en-US" sz="1200">
                <a:ea typeface="細明體" pitchFamily="49" charset="-120"/>
              </a:rPr>
              <a:t>客戶交易資訊透明管理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B.IP23</a:t>
            </a:r>
            <a:r>
              <a:rPr lang="zh-TW" altLang="en-US" sz="1200">
                <a:ea typeface="細明體" pitchFamily="49" charset="-120"/>
              </a:rPr>
              <a:t>承諾履約保證達成管理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A.IP24</a:t>
            </a:r>
            <a:r>
              <a:rPr lang="zh-TW" altLang="en-US" sz="1200">
                <a:ea typeface="細明體" pitchFamily="49" charset="-120"/>
              </a:rPr>
              <a:t>服務流程標準一致管理</a:t>
            </a:r>
          </a:p>
        </p:txBody>
      </p:sp>
      <p:sp>
        <p:nvSpPr>
          <p:cNvPr id="307223" name="Rectangle 21"/>
          <p:cNvSpPr>
            <a:spLocks noChangeArrowheads="1"/>
          </p:cNvSpPr>
          <p:nvPr/>
        </p:nvSpPr>
        <p:spPr bwMode="auto">
          <a:xfrm>
            <a:off x="3241675" y="3514725"/>
            <a:ext cx="1727200" cy="3556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>
              <a:lnSpc>
                <a:spcPct val="80000"/>
              </a:lnSpc>
            </a:pPr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IP3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提升附加價值的營運管理</a:t>
            </a:r>
          </a:p>
        </p:txBody>
      </p:sp>
      <p:sp>
        <p:nvSpPr>
          <p:cNvPr id="307224" name="Rectangle 22"/>
          <p:cNvSpPr>
            <a:spLocks noChangeArrowheads="1"/>
          </p:cNvSpPr>
          <p:nvPr/>
        </p:nvSpPr>
        <p:spPr bwMode="auto">
          <a:xfrm>
            <a:off x="3241675" y="3875088"/>
            <a:ext cx="1727200" cy="949325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C.IP31</a:t>
            </a:r>
            <a:r>
              <a:rPr lang="zh-TW" altLang="en-US" sz="1200"/>
              <a:t>提升作業流程績效與價值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C.IP32</a:t>
            </a:r>
            <a:r>
              <a:rPr lang="zh-TW" altLang="en-US" sz="1200"/>
              <a:t>風險管理：應收帳款、債權</a:t>
            </a:r>
            <a:r>
              <a:rPr lang="en-US" altLang="zh-TW" sz="1200"/>
              <a:t>…</a:t>
            </a:r>
          </a:p>
        </p:txBody>
      </p:sp>
      <p:sp>
        <p:nvSpPr>
          <p:cNvPr id="307225" name="Rectangle 23"/>
          <p:cNvSpPr>
            <a:spLocks noChangeArrowheads="1"/>
          </p:cNvSpPr>
          <p:nvPr/>
        </p:nvSpPr>
        <p:spPr bwMode="auto">
          <a:xfrm>
            <a:off x="779463" y="4968875"/>
            <a:ext cx="2043112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L1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開發商品能力</a:t>
            </a:r>
          </a:p>
        </p:txBody>
      </p:sp>
      <p:sp>
        <p:nvSpPr>
          <p:cNvPr id="307226" name="Rectangle 24"/>
          <p:cNvSpPr>
            <a:spLocks noChangeArrowheads="1"/>
          </p:cNvSpPr>
          <p:nvPr/>
        </p:nvSpPr>
        <p:spPr bwMode="auto">
          <a:xfrm>
            <a:off x="779463" y="5291138"/>
            <a:ext cx="2043112" cy="685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C.L11</a:t>
            </a:r>
            <a:r>
              <a:rPr lang="zh-TW" altLang="en-US" sz="1200"/>
              <a:t>培養商品設計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C.L12</a:t>
            </a:r>
            <a:r>
              <a:rPr lang="zh-TW" altLang="en-US" sz="1200"/>
              <a:t>增進市場分析能力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C.L13</a:t>
            </a:r>
            <a:r>
              <a:rPr lang="zh-TW" altLang="en-US" sz="1200"/>
              <a:t>提高談判溝通技巧</a:t>
            </a:r>
          </a:p>
        </p:txBody>
      </p:sp>
      <p:sp>
        <p:nvSpPr>
          <p:cNvPr id="307227" name="Rectangle 25"/>
          <p:cNvSpPr>
            <a:spLocks noChangeArrowheads="1"/>
          </p:cNvSpPr>
          <p:nvPr/>
        </p:nvSpPr>
        <p:spPr bwMode="auto">
          <a:xfrm>
            <a:off x="3241675" y="4984750"/>
            <a:ext cx="2017713" cy="3175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kumimoji="0" lang="en-US" altLang="zh-TW" sz="1400" b="1">
                <a:solidFill>
                  <a:schemeClr val="bg2"/>
                </a:solidFill>
                <a:ea typeface="標楷體" pitchFamily="65" charset="-120"/>
              </a:rPr>
              <a:t>L2</a:t>
            </a:r>
            <a:r>
              <a:rPr kumimoji="0" lang="zh-TW" altLang="en-US" sz="1400" b="1">
                <a:solidFill>
                  <a:schemeClr val="bg2"/>
                </a:solidFill>
                <a:ea typeface="標楷體" pitchFamily="65" charset="-120"/>
              </a:rPr>
              <a:t>客戶關係管理能力</a:t>
            </a:r>
            <a:endParaRPr lang="zh-TW" altLang="en-US" sz="1400" b="1">
              <a:solidFill>
                <a:schemeClr val="bg2"/>
              </a:solidFill>
              <a:ea typeface="標楷體" pitchFamily="65" charset="-120"/>
            </a:endParaRPr>
          </a:p>
        </p:txBody>
      </p:sp>
      <p:sp>
        <p:nvSpPr>
          <p:cNvPr id="307228" name="Rectangle 26"/>
          <p:cNvSpPr>
            <a:spLocks noChangeArrowheads="1"/>
          </p:cNvSpPr>
          <p:nvPr/>
        </p:nvSpPr>
        <p:spPr bwMode="auto">
          <a:xfrm>
            <a:off x="3241675" y="5307013"/>
            <a:ext cx="2016125" cy="6858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A.L21</a:t>
            </a:r>
            <a:r>
              <a:rPr lang="zh-TW" altLang="en-US" sz="1200"/>
              <a:t>建構</a:t>
            </a:r>
            <a:r>
              <a:rPr lang="en-US" altLang="zh-TW" sz="1200"/>
              <a:t>CRM</a:t>
            </a:r>
            <a:r>
              <a:rPr lang="zh-TW" altLang="en-US" sz="1200"/>
              <a:t>整合的系統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C.L22</a:t>
            </a:r>
            <a:r>
              <a:rPr lang="zh-TW" altLang="en-US" sz="1200"/>
              <a:t>培養銷售技巧能力</a:t>
            </a:r>
          </a:p>
        </p:txBody>
      </p:sp>
      <p:sp>
        <p:nvSpPr>
          <p:cNvPr id="307229" name="Rectangle 27"/>
          <p:cNvSpPr>
            <a:spLocks noChangeArrowheads="1"/>
          </p:cNvSpPr>
          <p:nvPr/>
        </p:nvSpPr>
        <p:spPr bwMode="auto">
          <a:xfrm>
            <a:off x="5616575" y="4968875"/>
            <a:ext cx="2085975" cy="21590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L3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營運管理能力</a:t>
            </a:r>
          </a:p>
        </p:txBody>
      </p:sp>
      <p:sp>
        <p:nvSpPr>
          <p:cNvPr id="307230" name="Rectangle 28"/>
          <p:cNvSpPr>
            <a:spLocks noChangeArrowheads="1"/>
          </p:cNvSpPr>
          <p:nvPr/>
        </p:nvSpPr>
        <p:spPr bwMode="auto">
          <a:xfrm>
            <a:off x="5616575" y="5189538"/>
            <a:ext cx="2089150" cy="973137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kumimoji="0" lang="en-US" altLang="zh-TW" sz="1200">
                <a:ea typeface="華康中黑體"/>
                <a:cs typeface="華康中黑體"/>
              </a:rPr>
              <a:t>A.L31</a:t>
            </a:r>
            <a:r>
              <a:rPr kumimoji="0" lang="zh-TW" altLang="en-US" sz="1200">
                <a:ea typeface="華康中黑體"/>
                <a:cs typeface="華康中黑體"/>
              </a:rPr>
              <a:t>提</a:t>
            </a:r>
            <a:r>
              <a:rPr lang="zh-TW" altLang="en-US" sz="1200">
                <a:ea typeface="華康中黑體"/>
                <a:cs typeface="華康中黑體"/>
              </a:rPr>
              <a:t>升</a:t>
            </a:r>
            <a:r>
              <a:rPr lang="en-US" altLang="zh-TW" sz="1200">
                <a:ea typeface="華康中黑體"/>
                <a:cs typeface="華康中黑體"/>
              </a:rPr>
              <a:t>E</a:t>
            </a:r>
            <a:r>
              <a:rPr lang="zh-TW" altLang="en-US" sz="1200">
                <a:ea typeface="華康中黑體"/>
                <a:cs typeface="華康中黑體"/>
              </a:rPr>
              <a:t>化技能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C.L32</a:t>
            </a:r>
            <a:r>
              <a:rPr lang="zh-TW" altLang="en-US" sz="1200">
                <a:ea typeface="華康中黑體"/>
                <a:cs typeface="華康中黑體"/>
              </a:rPr>
              <a:t>建置</a:t>
            </a:r>
            <a:r>
              <a:rPr lang="en-US" altLang="zh-TW" sz="1200">
                <a:ea typeface="華康中黑體"/>
                <a:cs typeface="華康中黑體"/>
              </a:rPr>
              <a:t>ERP</a:t>
            </a:r>
            <a:r>
              <a:rPr lang="zh-TW" altLang="en-US" sz="1200">
                <a:ea typeface="華康中黑體"/>
                <a:cs typeface="華康中黑體"/>
              </a:rPr>
              <a:t>系統</a:t>
            </a:r>
            <a:endParaRPr lang="zh-TW" altLang="en-US" sz="1200">
              <a:ea typeface="細明體" pitchFamily="49" charset="-120"/>
            </a:endParaRP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C.L33</a:t>
            </a:r>
            <a:r>
              <a:rPr lang="zh-TW" altLang="en-US" sz="1200">
                <a:ea typeface="華康中黑體"/>
                <a:cs typeface="華康中黑體"/>
              </a:rPr>
              <a:t>提升維修技術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C.L34</a:t>
            </a:r>
            <a:r>
              <a:rPr lang="zh-TW" altLang="en-US" sz="1200">
                <a:ea typeface="華康中黑體"/>
                <a:cs typeface="華康中黑體"/>
              </a:rPr>
              <a:t>培養風險管理能力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華康中黑體"/>
                <a:cs typeface="華康中黑體"/>
              </a:rPr>
              <a:t>C.L35BSC&amp;ABC</a:t>
            </a:r>
            <a:r>
              <a:rPr lang="zh-TW" altLang="en-US" sz="1200">
                <a:ea typeface="華康中黑體"/>
                <a:cs typeface="華康中黑體"/>
              </a:rPr>
              <a:t>能力</a:t>
            </a:r>
            <a:endParaRPr lang="zh-TW" altLang="en-US" sz="1200">
              <a:ea typeface="細明體" pitchFamily="49" charset="-120"/>
            </a:endParaRPr>
          </a:p>
        </p:txBody>
      </p:sp>
      <p:sp>
        <p:nvSpPr>
          <p:cNvPr id="307231" name="Rectangle 29"/>
          <p:cNvSpPr>
            <a:spLocks noChangeArrowheads="1"/>
          </p:cNvSpPr>
          <p:nvPr/>
        </p:nvSpPr>
        <p:spPr bwMode="auto">
          <a:xfrm>
            <a:off x="3384550" y="1944688"/>
            <a:ext cx="2593975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C2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提供一度讚的服務</a:t>
            </a:r>
          </a:p>
        </p:txBody>
      </p:sp>
      <p:sp>
        <p:nvSpPr>
          <p:cNvPr id="307232" name="Rectangle 30"/>
          <p:cNvSpPr>
            <a:spLocks noChangeArrowheads="1"/>
          </p:cNvSpPr>
          <p:nvPr/>
        </p:nvSpPr>
        <p:spPr bwMode="auto">
          <a:xfrm>
            <a:off x="3384550" y="2305050"/>
            <a:ext cx="2593975" cy="1008063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/>
              <a:t>C.C21</a:t>
            </a:r>
            <a:r>
              <a:rPr lang="zh-TW" altLang="en-US" sz="1200"/>
              <a:t>快速回應顧客需求及問題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zh-TW" altLang="en-US" sz="1200"/>
              <a:t>●</a:t>
            </a:r>
            <a:r>
              <a:rPr lang="en-US" altLang="zh-TW" sz="1200"/>
              <a:t>C.C22</a:t>
            </a:r>
            <a:r>
              <a:rPr lang="zh-TW" altLang="en-US" sz="1200"/>
              <a:t>一次修妥及免等待的服務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zh-TW" altLang="en-US" sz="1200"/>
              <a:t>●</a:t>
            </a:r>
            <a:r>
              <a:rPr lang="en-US" altLang="zh-TW" sz="1200"/>
              <a:t>C.C23</a:t>
            </a:r>
            <a:r>
              <a:rPr lang="zh-TW" altLang="en-US" sz="1200"/>
              <a:t>滿足客戶行的需求</a:t>
            </a:r>
            <a:r>
              <a:rPr lang="en-US" altLang="zh-TW" sz="1200"/>
              <a:t>(integration service)</a:t>
            </a:r>
          </a:p>
        </p:txBody>
      </p:sp>
      <p:sp>
        <p:nvSpPr>
          <p:cNvPr id="307233" name="Text Box 31"/>
          <p:cNvSpPr txBox="1">
            <a:spLocks noChangeArrowheads="1"/>
          </p:cNvSpPr>
          <p:nvPr/>
        </p:nvSpPr>
        <p:spPr bwMode="auto">
          <a:xfrm>
            <a:off x="576263" y="773113"/>
            <a:ext cx="1081087" cy="666750"/>
          </a:xfrm>
          <a:prstGeom prst="rect">
            <a:avLst/>
          </a:prstGeom>
          <a:noFill/>
          <a:ln w="38100" algn="ctr">
            <a:noFill/>
            <a:miter lim="800000"/>
            <a:headEnd/>
            <a:tailEnd/>
          </a:ln>
        </p:spPr>
        <p:txBody>
          <a:bodyPr lIns="90000" tIns="46800" rIns="90000" bIns="46800">
            <a:spAutoFit/>
          </a:bodyPr>
          <a:lstStyle/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A.</a:t>
            </a:r>
            <a:r>
              <a:rPr lang="zh-TW" altLang="en-US" sz="1400">
                <a:ea typeface="華康中黑體"/>
                <a:cs typeface="華康中黑體"/>
              </a:rPr>
              <a:t>短期</a:t>
            </a:r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B.</a:t>
            </a:r>
            <a:r>
              <a:rPr lang="zh-TW" altLang="en-US" sz="1400">
                <a:ea typeface="華康中黑體"/>
                <a:cs typeface="華康中黑體"/>
              </a:rPr>
              <a:t>中長期</a:t>
            </a:r>
          </a:p>
          <a:p>
            <a:pPr>
              <a:lnSpc>
                <a:spcPct val="70000"/>
              </a:lnSpc>
              <a:spcBef>
                <a:spcPct val="30000"/>
              </a:spcBef>
            </a:pPr>
            <a:r>
              <a:rPr lang="en-US" altLang="zh-TW" sz="1400">
                <a:ea typeface="華康中黑體"/>
                <a:cs typeface="華康中黑體"/>
              </a:rPr>
              <a:t>C.</a:t>
            </a:r>
            <a:r>
              <a:rPr lang="zh-TW" altLang="en-US" sz="1400">
                <a:ea typeface="華康中黑體"/>
                <a:cs typeface="華康中黑體"/>
              </a:rPr>
              <a:t>短中長期</a:t>
            </a:r>
          </a:p>
        </p:txBody>
      </p:sp>
      <p:sp>
        <p:nvSpPr>
          <p:cNvPr id="307234" name="Rectangle 32"/>
          <p:cNvSpPr>
            <a:spLocks noChangeArrowheads="1"/>
          </p:cNvSpPr>
          <p:nvPr/>
        </p:nvSpPr>
        <p:spPr bwMode="auto">
          <a:xfrm>
            <a:off x="6049963" y="1944688"/>
            <a:ext cx="2374900" cy="3492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/>
            <a:r>
              <a:rPr lang="en-US" altLang="zh-TW" sz="1600" b="1">
                <a:solidFill>
                  <a:schemeClr val="bg2"/>
                </a:solidFill>
                <a:ea typeface="標楷體" pitchFamily="65" charset="-120"/>
              </a:rPr>
              <a:t>C3</a:t>
            </a:r>
            <a:r>
              <a:rPr lang="zh-TW" altLang="en-US" sz="1600" b="1">
                <a:solidFill>
                  <a:schemeClr val="bg2"/>
                </a:solidFill>
                <a:ea typeface="標楷體" pitchFamily="65" charset="-120"/>
              </a:rPr>
              <a:t>雙贏的通路關係</a:t>
            </a:r>
          </a:p>
        </p:txBody>
      </p:sp>
      <p:sp>
        <p:nvSpPr>
          <p:cNvPr id="307235" name="Rectangle 33"/>
          <p:cNvSpPr>
            <a:spLocks noChangeArrowheads="1"/>
          </p:cNvSpPr>
          <p:nvPr/>
        </p:nvSpPr>
        <p:spPr bwMode="auto">
          <a:xfrm>
            <a:off x="6049963" y="2303463"/>
            <a:ext cx="2374900" cy="100965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400"/>
              <a:t>A.C31</a:t>
            </a:r>
            <a:r>
              <a:rPr lang="zh-TW" altLang="en-US" sz="1400"/>
              <a:t>協助管理資訊與網路的架設提升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400"/>
              <a:t>B.C32</a:t>
            </a:r>
            <a:r>
              <a:rPr lang="zh-TW" altLang="en-US" sz="1400"/>
              <a:t>建立新加盟品牌，協助行銷活動</a:t>
            </a:r>
          </a:p>
        </p:txBody>
      </p:sp>
      <p:sp>
        <p:nvSpPr>
          <p:cNvPr id="307236" name="Rectangle 34"/>
          <p:cNvSpPr>
            <a:spLocks noChangeArrowheads="1"/>
          </p:cNvSpPr>
          <p:nvPr/>
        </p:nvSpPr>
        <p:spPr bwMode="auto">
          <a:xfrm>
            <a:off x="7129463" y="3527425"/>
            <a:ext cx="1833562" cy="387350"/>
          </a:xfrm>
          <a:prstGeom prst="rect">
            <a:avLst/>
          </a:prstGeom>
          <a:solidFill>
            <a:srgbClr val="EAEAEA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/>
          <a:lstStyle/>
          <a:p>
            <a:pPr algn="ctr"/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IP4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非自有通路管理</a:t>
            </a:r>
          </a:p>
        </p:txBody>
      </p:sp>
      <p:sp>
        <p:nvSpPr>
          <p:cNvPr id="307237" name="Rectangle 35"/>
          <p:cNvSpPr>
            <a:spLocks noChangeArrowheads="1"/>
          </p:cNvSpPr>
          <p:nvPr/>
        </p:nvSpPr>
        <p:spPr bwMode="auto">
          <a:xfrm>
            <a:off x="7129463" y="3922713"/>
            <a:ext cx="1835150" cy="901700"/>
          </a:xfrm>
          <a:prstGeom prst="rect">
            <a:avLst/>
          </a:prstGeom>
          <a:noFill/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/>
          <a:lstStyle/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A.IP41</a:t>
            </a:r>
            <a:r>
              <a:rPr lang="zh-TW" altLang="en-US" sz="1200">
                <a:ea typeface="細明體" pitchFamily="49" charset="-120"/>
              </a:rPr>
              <a:t>中古車車源平台整合規劃</a:t>
            </a:r>
          </a:p>
          <a:p>
            <a:pPr marL="176213" indent="-176213">
              <a:buFont typeface="Wingdings" pitchFamily="2" charset="2"/>
              <a:buChar char="Ø"/>
            </a:pPr>
            <a:r>
              <a:rPr lang="en-US" altLang="zh-TW" sz="1200">
                <a:ea typeface="細明體" pitchFamily="49" charset="-120"/>
              </a:rPr>
              <a:t>B.IP42</a:t>
            </a:r>
            <a:r>
              <a:rPr lang="zh-TW" altLang="en-US" sz="1200">
                <a:ea typeface="細明體" pitchFamily="49" charset="-120"/>
              </a:rPr>
              <a:t>中古車整合商品規劃</a:t>
            </a:r>
            <a:endParaRPr kumimoji="0" lang="zh-TW" altLang="en-US" sz="1200">
              <a:ea typeface="細明體" pitchFamily="49" charset="-120"/>
            </a:endParaRPr>
          </a:p>
        </p:txBody>
      </p:sp>
      <p:sp>
        <p:nvSpPr>
          <p:cNvPr id="307238" name="Rectangle 36"/>
          <p:cNvSpPr>
            <a:spLocks noChangeArrowheads="1"/>
          </p:cNvSpPr>
          <p:nvPr/>
        </p:nvSpPr>
        <p:spPr bwMode="auto">
          <a:xfrm>
            <a:off x="646113" y="6199188"/>
            <a:ext cx="1239837" cy="327025"/>
          </a:xfrm>
          <a:prstGeom prst="rect">
            <a:avLst/>
          </a:prstGeom>
          <a:solidFill>
            <a:schemeClr val="bg1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Font typeface="Wingdings" pitchFamily="2" charset="2"/>
              <a:buNone/>
            </a:pPr>
            <a:r>
              <a:rPr kumimoji="0" lang="en-US" altLang="zh-TW" sz="1400" b="1">
                <a:ea typeface="標楷體" pitchFamily="65" charset="-120"/>
              </a:rPr>
              <a:t>A.</a:t>
            </a:r>
            <a:r>
              <a:rPr kumimoji="0" lang="zh-TW" altLang="en-US" sz="1400" b="1">
                <a:ea typeface="標楷體" pitchFamily="65" charset="-120"/>
              </a:rPr>
              <a:t>建</a:t>
            </a:r>
            <a:r>
              <a:rPr lang="zh-TW" altLang="en-US" sz="1400" b="1">
                <a:ea typeface="標楷體" pitchFamily="65" charset="-120"/>
              </a:rPr>
              <a:t>置</a:t>
            </a:r>
            <a:r>
              <a:rPr lang="en-US" altLang="zh-TW" sz="1400" b="1">
                <a:ea typeface="標楷體" pitchFamily="65" charset="-120"/>
              </a:rPr>
              <a:t>EPM</a:t>
            </a:r>
            <a:r>
              <a:rPr lang="zh-TW" altLang="en-US" sz="1400" b="1">
                <a:ea typeface="標楷體" pitchFamily="65" charset="-120"/>
              </a:rPr>
              <a:t>系統</a:t>
            </a:r>
            <a:endParaRPr lang="zh-TW" altLang="en-US" sz="1400" b="1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07239" name="Rectangle 37"/>
          <p:cNvSpPr>
            <a:spLocks noChangeArrowheads="1"/>
          </p:cNvSpPr>
          <p:nvPr/>
        </p:nvSpPr>
        <p:spPr bwMode="auto">
          <a:xfrm>
            <a:off x="1965325" y="6192838"/>
            <a:ext cx="1152525" cy="333375"/>
          </a:xfrm>
          <a:prstGeom prst="rect">
            <a:avLst/>
          </a:prstGeom>
          <a:solidFill>
            <a:srgbClr val="FF3300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wrap="none" lIns="90000" tIns="46800" rIns="90000" bIns="46800" anchor="ctr"/>
          <a:lstStyle/>
          <a:p>
            <a:pPr algn="ctr">
              <a:buFont typeface="Wingdings" pitchFamily="2" charset="2"/>
              <a:buNone/>
            </a:pPr>
            <a:r>
              <a:rPr lang="en-US" altLang="zh-TW" sz="1400" b="1">
                <a:ea typeface="標楷體" pitchFamily="65" charset="-120"/>
              </a:rPr>
              <a:t>A.</a:t>
            </a:r>
            <a:r>
              <a:rPr lang="zh-TW" altLang="en-US" sz="1400" b="1">
                <a:ea typeface="標楷體" pitchFamily="65" charset="-120"/>
              </a:rPr>
              <a:t>建置</a:t>
            </a:r>
            <a:r>
              <a:rPr lang="en-US" altLang="zh-TW" sz="1400" b="1">
                <a:ea typeface="標楷體" pitchFamily="65" charset="-120"/>
              </a:rPr>
              <a:t>KM</a:t>
            </a:r>
            <a:r>
              <a:rPr lang="zh-TW" altLang="en-US" sz="1400" b="1">
                <a:ea typeface="標楷體" pitchFamily="65" charset="-120"/>
              </a:rPr>
              <a:t>系統</a:t>
            </a:r>
            <a:endParaRPr lang="zh-TW" altLang="en-US" sz="1400" b="1">
              <a:solidFill>
                <a:schemeClr val="tx2"/>
              </a:solidFill>
              <a:ea typeface="標楷體" pitchFamily="65" charset="-120"/>
            </a:endParaRPr>
          </a:p>
        </p:txBody>
      </p:sp>
      <p:sp>
        <p:nvSpPr>
          <p:cNvPr id="307240" name="Rectangle 38"/>
          <p:cNvSpPr>
            <a:spLocks noChangeArrowheads="1"/>
          </p:cNvSpPr>
          <p:nvPr/>
        </p:nvSpPr>
        <p:spPr bwMode="auto">
          <a:xfrm>
            <a:off x="6659563" y="6192838"/>
            <a:ext cx="1765300" cy="425450"/>
          </a:xfrm>
          <a:prstGeom prst="rect">
            <a:avLst/>
          </a:prstGeom>
          <a:solidFill>
            <a:srgbClr val="99FF99"/>
          </a:solidFill>
          <a:ln w="12700" algn="ctr">
            <a:solidFill>
              <a:schemeClr val="tx1"/>
            </a:solidFill>
            <a:miter lim="800000"/>
            <a:headEnd/>
            <a:tailEnd/>
          </a:ln>
        </p:spPr>
        <p:txBody>
          <a:bodyPr lIns="90000" tIns="46800" rIns="90000" bIns="46800" anchor="ctr">
            <a:spAutoFit/>
          </a:bodyPr>
          <a:lstStyle/>
          <a:p>
            <a:pPr algn="ctr">
              <a:lnSpc>
                <a:spcPct val="75000"/>
              </a:lnSpc>
              <a:buFont typeface="Wingdings" pitchFamily="2" charset="2"/>
              <a:buNone/>
            </a:pPr>
            <a:r>
              <a:rPr lang="en-US" altLang="zh-TW" sz="1400" b="1">
                <a:solidFill>
                  <a:schemeClr val="bg2"/>
                </a:solidFill>
                <a:ea typeface="標楷體" pitchFamily="65" charset="-120"/>
              </a:rPr>
              <a:t>C.</a:t>
            </a:r>
            <a:r>
              <a:rPr lang="zh-TW" altLang="en-US" sz="1400" b="1">
                <a:solidFill>
                  <a:schemeClr val="bg2"/>
                </a:solidFill>
                <a:ea typeface="標楷體" pitchFamily="65" charset="-120"/>
              </a:rPr>
              <a:t>實施人力資源活力化政策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94D350C-13BD-4989-BE3A-6C83B7D8DFF5}" type="slidenum">
              <a:rPr lang="en-US" altLang="zh-TW"/>
              <a:pPr>
                <a:defRPr/>
              </a:pPr>
              <a:t>7</a:t>
            </a:fld>
            <a:endParaRPr lang="en-US" altLang="zh-TW"/>
          </a:p>
        </p:txBody>
      </p:sp>
      <p:sp>
        <p:nvSpPr>
          <p:cNvPr id="308227" name="Rectangle 49"/>
          <p:cNvSpPr>
            <a:spLocks noChangeArrowheads="1"/>
          </p:cNvSpPr>
          <p:nvPr/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/>
            <a:r>
              <a:rPr lang="zh-TW" altLang="en-US" sz="4000" b="1">
                <a:solidFill>
                  <a:schemeClr val="tx2"/>
                </a:solidFill>
                <a:latin typeface="Times New Roman" pitchFamily="18" charset="0"/>
                <a:ea typeface="標楷體" pitchFamily="65" charset="-120"/>
              </a:rPr>
              <a:t>知識管理成效評估的陷阱</a:t>
            </a:r>
          </a:p>
        </p:txBody>
      </p:sp>
      <p:sp>
        <p:nvSpPr>
          <p:cNvPr id="308228" name="Rectangle 50"/>
          <p:cNvSpPr>
            <a:spLocks noChangeArrowheads="1"/>
          </p:cNvSpPr>
          <p:nvPr/>
        </p:nvSpPr>
        <p:spPr bwMode="auto">
          <a:xfrm>
            <a:off x="1066800" y="2590800"/>
            <a:ext cx="3886200" cy="2286000"/>
          </a:xfrm>
          <a:prstGeom prst="rect">
            <a:avLst/>
          </a:prstGeom>
          <a:solidFill>
            <a:schemeClr val="tx2"/>
          </a:solidFill>
          <a:ln w="12700" cap="sq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zh-TW" altLang="en-US"/>
          </a:p>
        </p:txBody>
      </p:sp>
      <p:sp>
        <p:nvSpPr>
          <p:cNvPr id="308229" name="Text Box 51"/>
          <p:cNvSpPr txBox="1">
            <a:spLocks noChangeArrowheads="1"/>
          </p:cNvSpPr>
          <p:nvPr/>
        </p:nvSpPr>
        <p:spPr bwMode="auto">
          <a:xfrm>
            <a:off x="1752600" y="1679575"/>
            <a:ext cx="2673350" cy="519113"/>
          </a:xfrm>
          <a:prstGeom prst="rect">
            <a:avLst/>
          </a:prstGeom>
          <a:solidFill>
            <a:srgbClr val="FF00FF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財務成果：結果</a:t>
            </a:r>
          </a:p>
        </p:txBody>
      </p:sp>
      <p:sp>
        <p:nvSpPr>
          <p:cNvPr id="308230" name="Text Box 52"/>
          <p:cNvSpPr txBox="1">
            <a:spLocks noChangeArrowheads="1"/>
          </p:cNvSpPr>
          <p:nvPr/>
        </p:nvSpPr>
        <p:spPr bwMode="auto">
          <a:xfrm>
            <a:off x="228600" y="2286000"/>
            <a:ext cx="533400" cy="3252788"/>
          </a:xfrm>
          <a:prstGeom prst="rect">
            <a:avLst/>
          </a:prstGeom>
          <a:solidFill>
            <a:srgbClr val="FF33CC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驅動因素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：</a:t>
            </a:r>
          </a:p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過程</a:t>
            </a:r>
          </a:p>
        </p:txBody>
      </p:sp>
      <p:sp>
        <p:nvSpPr>
          <p:cNvPr id="868405" name="Text Box 53"/>
          <p:cNvSpPr txBox="1">
            <a:spLocks noChangeArrowheads="1"/>
          </p:cNvSpPr>
          <p:nvPr/>
        </p:nvSpPr>
        <p:spPr bwMode="auto">
          <a:xfrm>
            <a:off x="7010400" y="2819400"/>
            <a:ext cx="1606550" cy="519113"/>
          </a:xfrm>
          <a:prstGeom prst="rect">
            <a:avLst/>
          </a:prstGeom>
          <a:solidFill>
            <a:srgbClr val="00CC00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良性發展</a:t>
            </a:r>
          </a:p>
        </p:txBody>
      </p:sp>
      <p:sp>
        <p:nvSpPr>
          <p:cNvPr id="868406" name="Text Box 54"/>
          <p:cNvSpPr txBox="1">
            <a:spLocks noChangeArrowheads="1"/>
          </p:cNvSpPr>
          <p:nvPr/>
        </p:nvSpPr>
        <p:spPr bwMode="auto">
          <a:xfrm>
            <a:off x="7010400" y="4114800"/>
            <a:ext cx="1606550" cy="519113"/>
          </a:xfrm>
          <a:prstGeom prst="rect">
            <a:avLst/>
          </a:prstGeom>
          <a:solidFill>
            <a:schemeClr val="bg2"/>
          </a:solidFill>
          <a:ln w="12700" cap="sq">
            <a:noFill/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</a:pPr>
            <a:r>
              <a:rPr lang="zh-TW" altLang="en-US" sz="2800" b="1">
                <a:latin typeface="Times New Roman" pitchFamily="18" charset="0"/>
                <a:ea typeface="標楷體" pitchFamily="65" charset="-120"/>
              </a:rPr>
              <a:t>惡性發展</a:t>
            </a:r>
          </a:p>
        </p:txBody>
      </p:sp>
      <p:sp>
        <p:nvSpPr>
          <p:cNvPr id="308233" name="Rectangle 55"/>
          <p:cNvSpPr>
            <a:spLocks noChangeArrowheads="1"/>
          </p:cNvSpPr>
          <p:nvPr/>
        </p:nvSpPr>
        <p:spPr bwMode="auto">
          <a:xfrm>
            <a:off x="1995488" y="2376488"/>
            <a:ext cx="109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08234" name="Rectangle 56"/>
          <p:cNvSpPr>
            <a:spLocks noChangeArrowheads="1"/>
          </p:cNvSpPr>
          <p:nvPr/>
        </p:nvSpPr>
        <p:spPr bwMode="auto">
          <a:xfrm>
            <a:off x="3886200" y="2362200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308235" name="Line 57"/>
          <p:cNvSpPr>
            <a:spLocks noChangeShapeType="1"/>
          </p:cNvSpPr>
          <p:nvPr/>
        </p:nvSpPr>
        <p:spPr bwMode="auto">
          <a:xfrm>
            <a:off x="838200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6" name="Line 58"/>
          <p:cNvSpPr>
            <a:spLocks noChangeShapeType="1"/>
          </p:cNvSpPr>
          <p:nvPr/>
        </p:nvSpPr>
        <p:spPr bwMode="auto">
          <a:xfrm>
            <a:off x="838200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7" name="Line 59"/>
          <p:cNvSpPr>
            <a:spLocks noChangeShapeType="1"/>
          </p:cNvSpPr>
          <p:nvPr/>
        </p:nvSpPr>
        <p:spPr bwMode="auto">
          <a:xfrm>
            <a:off x="838200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8" name="Line 60"/>
          <p:cNvSpPr>
            <a:spLocks noChangeShapeType="1"/>
          </p:cNvSpPr>
          <p:nvPr/>
        </p:nvSpPr>
        <p:spPr bwMode="auto">
          <a:xfrm>
            <a:off x="838200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39" name="Line 61"/>
          <p:cNvSpPr>
            <a:spLocks noChangeShapeType="1"/>
          </p:cNvSpPr>
          <p:nvPr/>
        </p:nvSpPr>
        <p:spPr bwMode="auto">
          <a:xfrm>
            <a:off x="1042988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0" name="Line 62"/>
          <p:cNvSpPr>
            <a:spLocks noChangeShapeType="1"/>
          </p:cNvSpPr>
          <p:nvPr/>
        </p:nvSpPr>
        <p:spPr bwMode="auto">
          <a:xfrm>
            <a:off x="1042988" y="237013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1" name="Line 63"/>
          <p:cNvSpPr>
            <a:spLocks noChangeShapeType="1"/>
          </p:cNvSpPr>
          <p:nvPr/>
        </p:nvSpPr>
        <p:spPr bwMode="auto">
          <a:xfrm>
            <a:off x="5229225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2" name="Line 64"/>
          <p:cNvSpPr>
            <a:spLocks noChangeShapeType="1"/>
          </p:cNvSpPr>
          <p:nvPr/>
        </p:nvSpPr>
        <p:spPr bwMode="auto">
          <a:xfrm>
            <a:off x="5229225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3" name="Line 65"/>
          <p:cNvSpPr>
            <a:spLocks noChangeShapeType="1"/>
          </p:cNvSpPr>
          <p:nvPr/>
        </p:nvSpPr>
        <p:spPr bwMode="auto">
          <a:xfrm>
            <a:off x="5229225" y="237013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4" name="Line 66"/>
          <p:cNvSpPr>
            <a:spLocks noChangeShapeType="1"/>
          </p:cNvSpPr>
          <p:nvPr/>
        </p:nvSpPr>
        <p:spPr bwMode="auto">
          <a:xfrm>
            <a:off x="5229225" y="237013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45" name="Rectangle 67"/>
          <p:cNvSpPr>
            <a:spLocks noChangeArrowheads="1"/>
          </p:cNvSpPr>
          <p:nvPr/>
        </p:nvSpPr>
        <p:spPr bwMode="auto">
          <a:xfrm>
            <a:off x="895350" y="3022600"/>
            <a:ext cx="1095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H</a:t>
            </a:r>
            <a:endParaRPr lang="en-US" altLang="zh-TW" sz="1200" b="1">
              <a:latin typeface="Times New Roman" pitchFamily="18" charset="0"/>
              <a:ea typeface="標楷體" pitchFamily="65" charset="-120"/>
            </a:endParaRPr>
          </a:p>
        </p:txBody>
      </p:sp>
      <p:sp>
        <p:nvSpPr>
          <p:cNvPr id="868420" name="Rectangle 68"/>
          <p:cNvSpPr>
            <a:spLocks noChangeArrowheads="1"/>
          </p:cNvSpPr>
          <p:nvPr/>
        </p:nvSpPr>
        <p:spPr bwMode="auto">
          <a:xfrm>
            <a:off x="1219200" y="30480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000000"/>
                </a:solidFill>
                <a:ea typeface="標楷體" pitchFamily="65" charset="-120"/>
              </a:rPr>
              <a:t>1 </a:t>
            </a:r>
            <a:r>
              <a:rPr lang="zh-TW" altLang="en-US" sz="1600" b="1">
                <a:solidFill>
                  <a:srgbClr val="000000"/>
                </a:solidFill>
                <a:ea typeface="標楷體" pitchFamily="65" charset="-120"/>
              </a:rPr>
              <a:t>結果肯定一直好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868421" name="Rectangle 69"/>
          <p:cNvSpPr>
            <a:spLocks noChangeArrowheads="1"/>
          </p:cNvSpPr>
          <p:nvPr/>
        </p:nvSpPr>
        <p:spPr bwMode="auto">
          <a:xfrm>
            <a:off x="3200400" y="30480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FF6600"/>
                </a:solidFill>
                <a:ea typeface="標楷體" pitchFamily="65" charset="-120"/>
              </a:rPr>
              <a:t>2 </a:t>
            </a:r>
            <a:r>
              <a:rPr lang="zh-TW" altLang="en-US" sz="1600" b="1">
                <a:solidFill>
                  <a:srgbClr val="FF6600"/>
                </a:solidFill>
                <a:ea typeface="標楷體" pitchFamily="65" charset="-120"/>
              </a:rPr>
              <a:t>結果將由壞變好</a:t>
            </a:r>
          </a:p>
        </p:txBody>
      </p:sp>
      <p:sp>
        <p:nvSpPr>
          <p:cNvPr id="308248" name="Rectangle 70"/>
          <p:cNvSpPr>
            <a:spLocks noChangeArrowheads="1"/>
          </p:cNvSpPr>
          <p:nvPr/>
        </p:nvSpPr>
        <p:spPr bwMode="auto">
          <a:xfrm>
            <a:off x="914400" y="4343400"/>
            <a:ext cx="936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200" b="1">
                <a:ea typeface="標楷體" pitchFamily="65" charset="-120"/>
              </a:rPr>
              <a:t>L</a:t>
            </a:r>
          </a:p>
        </p:txBody>
      </p:sp>
      <p:sp>
        <p:nvSpPr>
          <p:cNvPr id="868423" name="Rectangle 71"/>
          <p:cNvSpPr>
            <a:spLocks noChangeArrowheads="1"/>
          </p:cNvSpPr>
          <p:nvPr/>
        </p:nvSpPr>
        <p:spPr bwMode="auto">
          <a:xfrm>
            <a:off x="1219200" y="4267200"/>
            <a:ext cx="16494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FF6600"/>
                </a:solidFill>
                <a:ea typeface="標楷體" pitchFamily="65" charset="-120"/>
              </a:rPr>
              <a:t>3 </a:t>
            </a:r>
            <a:r>
              <a:rPr lang="zh-TW" altLang="en-US" sz="1600" b="1">
                <a:solidFill>
                  <a:srgbClr val="FF6600"/>
                </a:solidFill>
                <a:ea typeface="標楷體" pitchFamily="65" charset="-120"/>
              </a:rPr>
              <a:t>結果將由好變壞 </a:t>
            </a:r>
          </a:p>
        </p:txBody>
      </p:sp>
      <p:sp>
        <p:nvSpPr>
          <p:cNvPr id="868424" name="Rectangle 72"/>
          <p:cNvSpPr>
            <a:spLocks noChangeArrowheads="1"/>
          </p:cNvSpPr>
          <p:nvPr/>
        </p:nvSpPr>
        <p:spPr bwMode="auto">
          <a:xfrm>
            <a:off x="3276600" y="4267200"/>
            <a:ext cx="15922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>
              <a:spcBef>
                <a:spcPct val="20000"/>
              </a:spcBef>
            </a:pPr>
            <a:r>
              <a:rPr lang="en-US" altLang="zh-TW" sz="1600" b="1">
                <a:solidFill>
                  <a:srgbClr val="000000"/>
                </a:solidFill>
                <a:ea typeface="標楷體" pitchFamily="65" charset="-120"/>
              </a:rPr>
              <a:t>4 </a:t>
            </a:r>
            <a:r>
              <a:rPr lang="zh-TW" altLang="en-US" sz="1600" b="1">
                <a:solidFill>
                  <a:srgbClr val="000000"/>
                </a:solidFill>
                <a:ea typeface="標楷體" pitchFamily="65" charset="-120"/>
              </a:rPr>
              <a:t>結果肯定一直壞</a:t>
            </a:r>
            <a:endParaRPr lang="zh-TW" altLang="en-US" b="1">
              <a:ea typeface="標楷體" pitchFamily="65" charset="-120"/>
            </a:endParaRPr>
          </a:p>
        </p:txBody>
      </p:sp>
      <p:sp>
        <p:nvSpPr>
          <p:cNvPr id="308251" name="Line 73"/>
          <p:cNvSpPr>
            <a:spLocks noChangeShapeType="1"/>
          </p:cNvSpPr>
          <p:nvPr/>
        </p:nvSpPr>
        <p:spPr bwMode="auto">
          <a:xfrm>
            <a:off x="838200" y="37766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2" name="Line 74"/>
          <p:cNvSpPr>
            <a:spLocks noChangeShapeType="1"/>
          </p:cNvSpPr>
          <p:nvPr/>
        </p:nvSpPr>
        <p:spPr bwMode="auto">
          <a:xfrm>
            <a:off x="1042988" y="3776663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3" name="Line 75"/>
          <p:cNvSpPr>
            <a:spLocks noChangeShapeType="1"/>
          </p:cNvSpPr>
          <p:nvPr/>
        </p:nvSpPr>
        <p:spPr bwMode="auto">
          <a:xfrm>
            <a:off x="5229225" y="3776663"/>
            <a:ext cx="1588" cy="4762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4" name="Line 76"/>
          <p:cNvSpPr>
            <a:spLocks noChangeShapeType="1"/>
          </p:cNvSpPr>
          <p:nvPr/>
        </p:nvSpPr>
        <p:spPr bwMode="auto">
          <a:xfrm>
            <a:off x="838200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5" name="Line 77"/>
          <p:cNvSpPr>
            <a:spLocks noChangeShapeType="1"/>
          </p:cNvSpPr>
          <p:nvPr/>
        </p:nvSpPr>
        <p:spPr bwMode="auto">
          <a:xfrm>
            <a:off x="838200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6" name="Line 78"/>
          <p:cNvSpPr>
            <a:spLocks noChangeShapeType="1"/>
          </p:cNvSpPr>
          <p:nvPr/>
        </p:nvSpPr>
        <p:spPr bwMode="auto">
          <a:xfrm>
            <a:off x="838200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7" name="Line 79"/>
          <p:cNvSpPr>
            <a:spLocks noChangeShapeType="1"/>
          </p:cNvSpPr>
          <p:nvPr/>
        </p:nvSpPr>
        <p:spPr bwMode="auto">
          <a:xfrm>
            <a:off x="838200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8" name="Line 80"/>
          <p:cNvSpPr>
            <a:spLocks noChangeShapeType="1"/>
          </p:cNvSpPr>
          <p:nvPr/>
        </p:nvSpPr>
        <p:spPr bwMode="auto">
          <a:xfrm>
            <a:off x="1042988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59" name="Line 81"/>
          <p:cNvSpPr>
            <a:spLocks noChangeShapeType="1"/>
          </p:cNvSpPr>
          <p:nvPr/>
        </p:nvSpPr>
        <p:spPr bwMode="auto">
          <a:xfrm>
            <a:off x="1042988" y="50180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0" name="Line 82"/>
          <p:cNvSpPr>
            <a:spLocks noChangeShapeType="1"/>
          </p:cNvSpPr>
          <p:nvPr/>
        </p:nvSpPr>
        <p:spPr bwMode="auto">
          <a:xfrm>
            <a:off x="3027363" y="5018088"/>
            <a:ext cx="4762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1" name="Line 83"/>
          <p:cNvSpPr>
            <a:spLocks noChangeShapeType="1"/>
          </p:cNvSpPr>
          <p:nvPr/>
        </p:nvSpPr>
        <p:spPr bwMode="auto">
          <a:xfrm>
            <a:off x="3027363" y="5018088"/>
            <a:ext cx="1587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2" name="Line 84"/>
          <p:cNvSpPr>
            <a:spLocks noChangeShapeType="1"/>
          </p:cNvSpPr>
          <p:nvPr/>
        </p:nvSpPr>
        <p:spPr bwMode="auto">
          <a:xfrm>
            <a:off x="5229225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3" name="Line 85"/>
          <p:cNvSpPr>
            <a:spLocks noChangeShapeType="1"/>
          </p:cNvSpPr>
          <p:nvPr/>
        </p:nvSpPr>
        <p:spPr bwMode="auto">
          <a:xfrm>
            <a:off x="5229225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4" name="Line 86"/>
          <p:cNvSpPr>
            <a:spLocks noChangeShapeType="1"/>
          </p:cNvSpPr>
          <p:nvPr/>
        </p:nvSpPr>
        <p:spPr bwMode="auto">
          <a:xfrm>
            <a:off x="5229225" y="5018088"/>
            <a:ext cx="3175" cy="1587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5" name="Line 87"/>
          <p:cNvSpPr>
            <a:spLocks noChangeShapeType="1"/>
          </p:cNvSpPr>
          <p:nvPr/>
        </p:nvSpPr>
        <p:spPr bwMode="auto">
          <a:xfrm>
            <a:off x="5229225" y="5018088"/>
            <a:ext cx="1588" cy="3175"/>
          </a:xfrm>
          <a:prstGeom prst="line">
            <a:avLst/>
          </a:prstGeom>
          <a:noFill/>
          <a:ln w="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TW" altLang="en-US"/>
          </a:p>
        </p:txBody>
      </p:sp>
      <p:grpSp>
        <p:nvGrpSpPr>
          <p:cNvPr id="2" name="Group 88"/>
          <p:cNvGrpSpPr>
            <a:grpSpLocks/>
          </p:cNvGrpSpPr>
          <p:nvPr/>
        </p:nvGrpSpPr>
        <p:grpSpPr bwMode="auto">
          <a:xfrm>
            <a:off x="5622925" y="2630488"/>
            <a:ext cx="1235075" cy="569912"/>
            <a:chOff x="3542" y="1657"/>
            <a:chExt cx="778" cy="359"/>
          </a:xfrm>
        </p:grpSpPr>
        <p:sp>
          <p:nvSpPr>
            <p:cNvPr id="308275" name="AutoShape 89"/>
            <p:cNvSpPr>
              <a:spLocks noChangeArrowheads="1"/>
            </p:cNvSpPr>
            <p:nvPr/>
          </p:nvSpPr>
          <p:spPr bwMode="auto">
            <a:xfrm>
              <a:off x="3552" y="1872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rgbClr val="00CC00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276" name="Text Box 90"/>
            <p:cNvSpPr txBox="1">
              <a:spLocks noChangeArrowheads="1"/>
            </p:cNvSpPr>
            <p:nvPr/>
          </p:nvSpPr>
          <p:spPr bwMode="auto">
            <a:xfrm>
              <a:off x="3542" y="1657"/>
              <a:ext cx="11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grpSp>
        <p:nvGrpSpPr>
          <p:cNvPr id="3" name="Group 91"/>
          <p:cNvGrpSpPr>
            <a:grpSpLocks/>
          </p:cNvGrpSpPr>
          <p:nvPr/>
        </p:nvGrpSpPr>
        <p:grpSpPr bwMode="auto">
          <a:xfrm>
            <a:off x="5638800" y="3886200"/>
            <a:ext cx="1219200" cy="608013"/>
            <a:chOff x="3552" y="2641"/>
            <a:chExt cx="768" cy="383"/>
          </a:xfrm>
        </p:grpSpPr>
        <p:sp>
          <p:nvSpPr>
            <p:cNvPr id="308273" name="AutoShape 92"/>
            <p:cNvSpPr>
              <a:spLocks noChangeArrowheads="1"/>
            </p:cNvSpPr>
            <p:nvPr/>
          </p:nvSpPr>
          <p:spPr bwMode="auto">
            <a:xfrm>
              <a:off x="3552" y="2880"/>
              <a:ext cx="768" cy="144"/>
            </a:xfrm>
            <a:prstGeom prst="rightArrow">
              <a:avLst>
                <a:gd name="adj1" fmla="val 50000"/>
                <a:gd name="adj2" fmla="val 133333"/>
              </a:avLst>
            </a:prstGeom>
            <a:solidFill>
              <a:srgbClr val="969696"/>
            </a:solidFill>
            <a:ln w="12700" cap="sq">
              <a:solidFill>
                <a:schemeClr val="tx1"/>
              </a:solidFill>
              <a:miter lim="800000"/>
              <a:headEnd type="none" w="sm" len="sm"/>
              <a:tailEnd type="none" w="sm" len="sm"/>
            </a:ln>
          </p:spPr>
          <p:txBody>
            <a:bodyPr wrap="none" anchor="ctr"/>
            <a:lstStyle/>
            <a:p>
              <a:endParaRPr lang="zh-TW" altLang="en-US"/>
            </a:p>
          </p:txBody>
        </p:sp>
        <p:sp>
          <p:nvSpPr>
            <p:cNvPr id="308274" name="Text Box 93"/>
            <p:cNvSpPr txBox="1">
              <a:spLocks noChangeArrowheads="1"/>
            </p:cNvSpPr>
            <p:nvPr/>
          </p:nvSpPr>
          <p:spPr bwMode="auto">
            <a:xfrm>
              <a:off x="3552" y="2641"/>
              <a:ext cx="116" cy="231"/>
            </a:xfrm>
            <a:prstGeom prst="rect">
              <a:avLst/>
            </a:prstGeom>
            <a:noFill/>
            <a:ln w="12700" cap="sq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pPr>
                <a:spcBef>
                  <a:spcPct val="20000"/>
                </a:spcBef>
              </a:pPr>
              <a:endParaRPr lang="zh-TW" altLang="zh-TW" b="1">
                <a:latin typeface="Times New Roman" pitchFamily="18" charset="0"/>
                <a:ea typeface="標楷體" pitchFamily="65" charset="-120"/>
              </a:endParaRPr>
            </a:p>
          </p:txBody>
        </p:sp>
      </p:grpSp>
      <p:sp>
        <p:nvSpPr>
          <p:cNvPr id="308268" name="Line 94"/>
          <p:cNvSpPr>
            <a:spLocks noChangeShapeType="1"/>
          </p:cNvSpPr>
          <p:nvPr/>
        </p:nvSpPr>
        <p:spPr bwMode="auto">
          <a:xfrm>
            <a:off x="1066800" y="3733800"/>
            <a:ext cx="3886200" cy="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308269" name="Line 95"/>
          <p:cNvSpPr>
            <a:spLocks noChangeShapeType="1"/>
          </p:cNvSpPr>
          <p:nvPr/>
        </p:nvSpPr>
        <p:spPr bwMode="auto">
          <a:xfrm>
            <a:off x="2971800" y="2590800"/>
            <a:ext cx="0" cy="2286000"/>
          </a:xfrm>
          <a:prstGeom prst="line">
            <a:avLst/>
          </a:prstGeom>
          <a:noFill/>
          <a:ln w="12700" cap="sq">
            <a:solidFill>
              <a:srgbClr val="000000"/>
            </a:solidFill>
            <a:round/>
            <a:headEnd type="none" w="sm" len="sm"/>
            <a:tailEnd type="none" w="sm" len="sm"/>
          </a:ln>
        </p:spPr>
        <p:txBody>
          <a:bodyPr/>
          <a:lstStyle/>
          <a:p>
            <a:endParaRPr lang="zh-TW" altLang="en-US"/>
          </a:p>
        </p:txBody>
      </p:sp>
      <p:sp>
        <p:nvSpPr>
          <p:cNvPr id="868448" name="AutoShape 96"/>
          <p:cNvSpPr>
            <a:spLocks noChangeArrowheads="1"/>
          </p:cNvSpPr>
          <p:nvPr/>
        </p:nvSpPr>
        <p:spPr bwMode="auto">
          <a:xfrm>
            <a:off x="4191000" y="1447800"/>
            <a:ext cx="2362200" cy="1524000"/>
          </a:xfrm>
          <a:prstGeom prst="wedgeEllipseCallout">
            <a:avLst>
              <a:gd name="adj1" fmla="val -60079"/>
              <a:gd name="adj2" fmla="val 50000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endParaRPr lang="en-US" altLang="zh-TW" b="1">
              <a:latin typeface="Times New Roman" pitchFamily="18" charset="0"/>
              <a:ea typeface="標楷體" pitchFamily="65" charset="-120"/>
            </a:endParaRPr>
          </a:p>
          <a:p>
            <a:pPr algn="ctr"/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第一型陷阱</a:t>
            </a:r>
          </a:p>
          <a:p>
            <a:pPr algn="ctr"/>
            <a:r>
              <a:rPr lang="en-US" altLang="zh-TW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太悲觀</a:t>
            </a:r>
            <a:r>
              <a:rPr lang="en-US" altLang="zh-TW" sz="2400" b="1">
                <a:solidFill>
                  <a:srgbClr val="00FF00"/>
                </a:solidFill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sp>
        <p:nvSpPr>
          <p:cNvPr id="868449" name="AutoShape 97"/>
          <p:cNvSpPr>
            <a:spLocks noChangeArrowheads="1"/>
          </p:cNvSpPr>
          <p:nvPr/>
        </p:nvSpPr>
        <p:spPr bwMode="auto">
          <a:xfrm>
            <a:off x="1981200" y="4876800"/>
            <a:ext cx="2514600" cy="1447800"/>
          </a:xfrm>
          <a:prstGeom prst="wedgeEllipseCallout">
            <a:avLst>
              <a:gd name="adj1" fmla="val -26894"/>
              <a:gd name="adj2" fmla="val -72477"/>
            </a:avLst>
          </a:prstGeom>
          <a:solidFill>
            <a:srgbClr val="996633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/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第二型陷阱</a:t>
            </a:r>
          </a:p>
          <a:p>
            <a:pPr algn="ctr"/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(</a:t>
            </a:r>
            <a:r>
              <a:rPr lang="zh-TW" altLang="en-US" sz="2400" b="1">
                <a:latin typeface="Times New Roman" pitchFamily="18" charset="0"/>
                <a:ea typeface="標楷體" pitchFamily="65" charset="-120"/>
              </a:rPr>
              <a:t>太樂觀</a:t>
            </a:r>
            <a:r>
              <a:rPr lang="en-US" altLang="zh-TW" sz="2400" b="1">
                <a:latin typeface="Times New Roman" pitchFamily="18" charset="0"/>
                <a:ea typeface="標楷體" pitchFamily="65" charset="-120"/>
              </a:rPr>
              <a:t>)</a:t>
            </a:r>
          </a:p>
        </p:txBody>
      </p:sp>
      <p:pic>
        <p:nvPicPr>
          <p:cNvPr id="308272" name="Picture 99" descr="j028375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12088" y="5229225"/>
            <a:ext cx="952500" cy="104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684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684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684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8405" grpId="0" animBg="1" autoUpdateAnimBg="0"/>
      <p:bldP spid="868406" grpId="0" animBg="1" autoUpdateAnimBg="0"/>
      <p:bldP spid="868420" grpId="0" autoUpdateAnimBg="0"/>
      <p:bldP spid="868421" grpId="0" autoUpdateAnimBg="0"/>
      <p:bldP spid="868423" grpId="0" autoUpdateAnimBg="0"/>
      <p:bldP spid="868424" grpId="0" autoUpdateAnimBg="0"/>
      <p:bldP spid="868448" grpId="0" animBg="1" autoUpdateAnimBg="0"/>
      <p:bldP spid="868449" grpId="0" animBg="1" autoUpdateAnimBg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OW3D_LOOP" val="V=Package1\\S=Rotate\\D=5\\O=Rotate\\E=0\\H=6\\L=1\\A=0\\C=0\\"/>
</p:tagLst>
</file>

<file path=ppt/theme/theme1.xml><?xml version="1.0" encoding="utf-8"?>
<a:theme xmlns:a="http://schemas.openxmlformats.org/drawingml/2006/main" name="教學目標">
  <a:themeElements>
    <a:clrScheme name="Skm 5">
      <a:dk1>
        <a:srgbClr val="463416"/>
      </a:dk1>
      <a:lt1>
        <a:srgbClr val="FFFFFF"/>
      </a:lt1>
      <a:dk2>
        <a:srgbClr val="003399"/>
      </a:dk2>
      <a:lt2>
        <a:srgbClr val="E3E3FF"/>
      </a:lt2>
      <a:accent1>
        <a:srgbClr val="3399FF"/>
      </a:accent1>
      <a:accent2>
        <a:srgbClr val="33CCCC"/>
      </a:accent2>
      <a:accent3>
        <a:srgbClr val="AAADCA"/>
      </a:accent3>
      <a:accent4>
        <a:srgbClr val="DADADA"/>
      </a:accent4>
      <a:accent5>
        <a:srgbClr val="ADCAFF"/>
      </a:accent5>
      <a:accent6>
        <a:srgbClr val="2DB9B9"/>
      </a:accent6>
      <a:hlink>
        <a:srgbClr val="00FFCC"/>
      </a:hlink>
      <a:folHlink>
        <a:srgbClr val="808000"/>
      </a:folHlink>
    </a:clrScheme>
    <a:fontScheme name="Skm">
      <a:majorFont>
        <a:latin typeface="Arial"/>
        <a:ea typeface="標楷體"/>
        <a:cs typeface=""/>
      </a:majorFont>
      <a:minorFont>
        <a:latin typeface="Arial"/>
        <a:ea typeface="標楷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km 1">
        <a:dk1>
          <a:srgbClr val="4C3A1C"/>
        </a:dk1>
        <a:lt1>
          <a:srgbClr val="FFFFFF"/>
        </a:lt1>
        <a:dk2>
          <a:srgbClr val="993300"/>
        </a:dk2>
        <a:lt2>
          <a:srgbClr val="CCAA00"/>
        </a:lt2>
        <a:accent1>
          <a:srgbClr val="FF3300"/>
        </a:accent1>
        <a:accent2>
          <a:srgbClr val="9E6600"/>
        </a:accent2>
        <a:accent3>
          <a:srgbClr val="CAADAA"/>
        </a:accent3>
        <a:accent4>
          <a:srgbClr val="DADADA"/>
        </a:accent4>
        <a:accent5>
          <a:srgbClr val="FFADAA"/>
        </a:accent5>
        <a:accent6>
          <a:srgbClr val="8F5C00"/>
        </a:accent6>
        <a:hlink>
          <a:srgbClr val="FFCC00"/>
        </a:hlink>
        <a:folHlink>
          <a:srgbClr val="F7DC9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2">
        <a:dk1>
          <a:srgbClr val="3D0058"/>
        </a:dk1>
        <a:lt1>
          <a:srgbClr val="FFFFFF"/>
        </a:lt1>
        <a:dk2>
          <a:srgbClr val="9188B0"/>
        </a:dk2>
        <a:lt2>
          <a:srgbClr val="DDE0DC"/>
        </a:lt2>
        <a:accent1>
          <a:srgbClr val="FFCC00"/>
        </a:accent1>
        <a:accent2>
          <a:srgbClr val="4C3D78"/>
        </a:accent2>
        <a:accent3>
          <a:srgbClr val="C7C3D4"/>
        </a:accent3>
        <a:accent4>
          <a:srgbClr val="DADADA"/>
        </a:accent4>
        <a:accent5>
          <a:srgbClr val="FFE2AA"/>
        </a:accent5>
        <a:accent6>
          <a:srgbClr val="44366C"/>
        </a:accent6>
        <a:hlink>
          <a:srgbClr val="743D78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3">
        <a:dk1>
          <a:srgbClr val="10104C"/>
        </a:dk1>
        <a:lt1>
          <a:srgbClr val="FFFFFF"/>
        </a:lt1>
        <a:dk2>
          <a:srgbClr val="003366"/>
        </a:dk2>
        <a:lt2>
          <a:srgbClr val="C6CCD4"/>
        </a:lt2>
        <a:accent1>
          <a:srgbClr val="33CCFF"/>
        </a:accent1>
        <a:accent2>
          <a:srgbClr val="5B5B8D"/>
        </a:accent2>
        <a:accent3>
          <a:srgbClr val="AAADB8"/>
        </a:accent3>
        <a:accent4>
          <a:srgbClr val="DADADA"/>
        </a:accent4>
        <a:accent5>
          <a:srgbClr val="ADE2FF"/>
        </a:accent5>
        <a:accent6>
          <a:srgbClr val="52527F"/>
        </a:accent6>
        <a:hlink>
          <a:srgbClr val="4529AB"/>
        </a:hlink>
        <a:folHlink>
          <a:srgbClr val="00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4">
        <a:dk1>
          <a:srgbClr val="B0C8CA"/>
        </a:dk1>
        <a:lt1>
          <a:srgbClr val="FFFFFF"/>
        </a:lt1>
        <a:dk2>
          <a:srgbClr val="000099"/>
        </a:dk2>
        <a:lt2>
          <a:srgbClr val="FFFFFF"/>
        </a:lt2>
        <a:accent1>
          <a:srgbClr val="89C4FF"/>
        </a:accent1>
        <a:accent2>
          <a:srgbClr val="00008C"/>
        </a:accent2>
        <a:accent3>
          <a:srgbClr val="AAAACA"/>
        </a:accent3>
        <a:accent4>
          <a:srgbClr val="DADADA"/>
        </a:accent4>
        <a:accent5>
          <a:srgbClr val="C4DEFF"/>
        </a:accent5>
        <a:accent6>
          <a:srgbClr val="00007E"/>
        </a:accent6>
        <a:hlink>
          <a:srgbClr val="6666FF"/>
        </a:hlink>
        <a:folHlink>
          <a:srgbClr val="C0C0C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5">
        <a:dk1>
          <a:srgbClr val="463416"/>
        </a:dk1>
        <a:lt1>
          <a:srgbClr val="FFFFFF"/>
        </a:lt1>
        <a:dk2>
          <a:srgbClr val="003399"/>
        </a:dk2>
        <a:lt2>
          <a:srgbClr val="E3E3FF"/>
        </a:lt2>
        <a:accent1>
          <a:srgbClr val="3399FF"/>
        </a:accent1>
        <a:accent2>
          <a:srgbClr val="33CCCC"/>
        </a:accent2>
        <a:accent3>
          <a:srgbClr val="AAADCA"/>
        </a:accent3>
        <a:accent4>
          <a:srgbClr val="DADADA"/>
        </a:accent4>
        <a:accent5>
          <a:srgbClr val="ADCAFF"/>
        </a:accent5>
        <a:accent6>
          <a:srgbClr val="2DB9B9"/>
        </a:accent6>
        <a:hlink>
          <a:srgbClr val="00FFCC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6">
        <a:dk1>
          <a:srgbClr val="809296"/>
        </a:dk1>
        <a:lt1>
          <a:srgbClr val="FFFFFF"/>
        </a:lt1>
        <a:dk2>
          <a:srgbClr val="6699FF"/>
        </a:dk2>
        <a:lt2>
          <a:srgbClr val="B3EDFF"/>
        </a:lt2>
        <a:accent1>
          <a:srgbClr val="FF9933"/>
        </a:accent1>
        <a:accent2>
          <a:srgbClr val="FFAA99"/>
        </a:accent2>
        <a:accent3>
          <a:srgbClr val="B8CAFF"/>
        </a:accent3>
        <a:accent4>
          <a:srgbClr val="DADADA"/>
        </a:accent4>
        <a:accent5>
          <a:srgbClr val="FFCAAD"/>
        </a:accent5>
        <a:accent6>
          <a:srgbClr val="E79A8A"/>
        </a:accent6>
        <a:hlink>
          <a:srgbClr val="FFCFAB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7">
        <a:dk1>
          <a:srgbClr val="006666"/>
        </a:dk1>
        <a:lt1>
          <a:srgbClr val="FFFFFF"/>
        </a:lt1>
        <a:dk2>
          <a:srgbClr val="85D1E3"/>
        </a:dk2>
        <a:lt2>
          <a:srgbClr val="CCFFFF"/>
        </a:lt2>
        <a:accent1>
          <a:srgbClr val="FFCC00"/>
        </a:accent1>
        <a:accent2>
          <a:srgbClr val="00CC99"/>
        </a:accent2>
        <a:accent3>
          <a:srgbClr val="C2E5EF"/>
        </a:accent3>
        <a:accent4>
          <a:srgbClr val="DADADA"/>
        </a:accent4>
        <a:accent5>
          <a:srgbClr val="FFE2AA"/>
        </a:accent5>
        <a:accent6>
          <a:srgbClr val="00B98A"/>
        </a:accent6>
        <a:hlink>
          <a:srgbClr val="0099FF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8">
        <a:dk1>
          <a:srgbClr val="404B3D"/>
        </a:dk1>
        <a:lt1>
          <a:srgbClr val="FFFFFF"/>
        </a:lt1>
        <a:dk2>
          <a:srgbClr val="A7A491"/>
        </a:dk2>
        <a:lt2>
          <a:srgbClr val="CCD0CA"/>
        </a:lt2>
        <a:accent1>
          <a:srgbClr val="33CCCC"/>
        </a:accent1>
        <a:accent2>
          <a:srgbClr val="004E4C"/>
        </a:accent2>
        <a:accent3>
          <a:srgbClr val="D0CFC7"/>
        </a:accent3>
        <a:accent4>
          <a:srgbClr val="DADADA"/>
        </a:accent4>
        <a:accent5>
          <a:srgbClr val="ADE2E2"/>
        </a:accent5>
        <a:accent6>
          <a:srgbClr val="004644"/>
        </a:accent6>
        <a:hlink>
          <a:srgbClr val="477781"/>
        </a:hlink>
        <a:folHlink>
          <a:srgbClr val="85CC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km 9">
        <a:dk1>
          <a:srgbClr val="000000"/>
        </a:dk1>
        <a:lt1>
          <a:srgbClr val="FFFFFF"/>
        </a:lt1>
        <a:dk2>
          <a:srgbClr val="FFFFAF"/>
        </a:dk2>
        <a:lt2>
          <a:srgbClr val="676597"/>
        </a:lt2>
        <a:accent1>
          <a:srgbClr val="66CCFF"/>
        </a:accent1>
        <a:accent2>
          <a:srgbClr val="CCECFF"/>
        </a:accent2>
        <a:accent3>
          <a:srgbClr val="FFFFFF"/>
        </a:accent3>
        <a:accent4>
          <a:srgbClr val="000000"/>
        </a:accent4>
        <a:accent5>
          <a:srgbClr val="B8E2FF"/>
        </a:accent5>
        <a:accent6>
          <a:srgbClr val="B9D6E7"/>
        </a:accent6>
        <a:hlink>
          <a:srgbClr val="6600CC"/>
        </a:hlink>
        <a:folHlink>
          <a:srgbClr val="008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教學目標</Template>
  <TotalTime>0</TotalTime>
  <Words>984</Words>
  <Application>Microsoft Office PowerPoint</Application>
  <PresentationFormat>如螢幕大小 (4:3)</PresentationFormat>
  <Paragraphs>196</Paragraphs>
  <Slides>7</Slides>
  <Notes>1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7</vt:i4>
      </vt:variant>
    </vt:vector>
  </HeadingPairs>
  <TitlesOfParts>
    <vt:vector size="8" baseType="lpstr">
      <vt:lpstr>教學目標</vt:lpstr>
      <vt:lpstr>知識管理成效評估</vt:lpstr>
      <vt:lpstr>策略執行的障礙</vt:lpstr>
      <vt:lpstr>   平衡計分卡：  將願景及策略轉化為執行面的語言</vt:lpstr>
      <vt:lpstr>投影片 4</vt:lpstr>
      <vt:lpstr>投影片 5</vt:lpstr>
      <vt:lpstr>願景:寶島永續稱雄 神州再造第一 使命:顧客 員工 股東心目中最有價值的公司</vt:lpstr>
      <vt:lpstr>投影片 7</vt:lpstr>
    </vt:vector>
  </TitlesOfParts>
  <Company>Your Company Name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知識管理成效評估</dc:title>
  <dc:creator>Your User Name</dc:creator>
  <cp:lastModifiedBy>Your User Name</cp:lastModifiedBy>
  <cp:revision>1</cp:revision>
  <dcterms:created xsi:type="dcterms:W3CDTF">2010-07-14T02:31:30Z</dcterms:created>
  <dcterms:modified xsi:type="dcterms:W3CDTF">2010-07-14T02:31:46Z</dcterms:modified>
</cp:coreProperties>
</file>